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 id="2147483743" r:id="rId2"/>
    <p:sldMasterId id="2147483811" r:id="rId3"/>
    <p:sldMasterId id="2147483839" r:id="rId4"/>
    <p:sldMasterId id="2147483860" r:id="rId5"/>
  </p:sldMasterIdLst>
  <p:notesMasterIdLst>
    <p:notesMasterId r:id="rId42"/>
  </p:notesMasterIdLst>
  <p:sldIdLst>
    <p:sldId id="437" r:id="rId6"/>
    <p:sldId id="329" r:id="rId7"/>
    <p:sldId id="330" r:id="rId8"/>
    <p:sldId id="260" r:id="rId9"/>
    <p:sldId id="433" r:id="rId10"/>
    <p:sldId id="367" r:id="rId11"/>
    <p:sldId id="426" r:id="rId12"/>
    <p:sldId id="431" r:id="rId13"/>
    <p:sldId id="444" r:id="rId14"/>
    <p:sldId id="391" r:id="rId15"/>
    <p:sldId id="319" r:id="rId16"/>
    <p:sldId id="392" r:id="rId17"/>
    <p:sldId id="312" r:id="rId18"/>
    <p:sldId id="375" r:id="rId19"/>
    <p:sldId id="414" r:id="rId20"/>
    <p:sldId id="390" r:id="rId21"/>
    <p:sldId id="445" r:id="rId22"/>
    <p:sldId id="373" r:id="rId23"/>
    <p:sldId id="363" r:id="rId24"/>
    <p:sldId id="368" r:id="rId25"/>
    <p:sldId id="364" r:id="rId26"/>
    <p:sldId id="388" r:id="rId27"/>
    <p:sldId id="386" r:id="rId28"/>
    <p:sldId id="387" r:id="rId29"/>
    <p:sldId id="268" r:id="rId30"/>
    <p:sldId id="365" r:id="rId31"/>
    <p:sldId id="421" r:id="rId32"/>
    <p:sldId id="438" r:id="rId33"/>
    <p:sldId id="439" r:id="rId34"/>
    <p:sldId id="440" r:id="rId35"/>
    <p:sldId id="441" r:id="rId36"/>
    <p:sldId id="442" r:id="rId37"/>
    <p:sldId id="434" r:id="rId38"/>
    <p:sldId id="446" r:id="rId39"/>
    <p:sldId id="443" r:id="rId40"/>
    <p:sldId id="436" r:id="rId4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loria Sachdev" initials="GS" lastIdx="1" clrIdx="0">
    <p:extLst>
      <p:ext uri="{19B8F6BF-5375-455C-9EA6-DF929625EA0E}">
        <p15:presenceInfo xmlns:p15="http://schemas.microsoft.com/office/powerpoint/2012/main" userId="25c2c9368668b0b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38" autoAdjust="0"/>
    <p:restoredTop sz="91568" autoAdjust="0"/>
  </p:normalViewPr>
  <p:slideViewPr>
    <p:cSldViewPr snapToGrid="0">
      <p:cViewPr varScale="1">
        <p:scale>
          <a:sx n="50" d="100"/>
          <a:sy n="50" d="100"/>
        </p:scale>
        <p:origin x="242" y="38"/>
      </p:cViewPr>
      <p:guideLst/>
    </p:cSldViewPr>
  </p:slideViewPr>
  <p:outlineViewPr>
    <p:cViewPr>
      <p:scale>
        <a:sx n="33" d="100"/>
        <a:sy n="33" d="100"/>
      </p:scale>
      <p:origin x="0" y="-22704"/>
    </p:cViewPr>
  </p:outlineViewPr>
  <p:notesTextViewPr>
    <p:cViewPr>
      <p:scale>
        <a:sx n="1" d="1"/>
        <a:sy n="1" d="1"/>
      </p:scale>
      <p:origin x="0" y="0"/>
    </p:cViewPr>
  </p:notesTextViewPr>
  <p:notesViewPr>
    <p:cSldViewPr snapToGrid="0">
      <p:cViewPr varScale="1">
        <p:scale>
          <a:sx n="37" d="100"/>
          <a:sy n="37" d="100"/>
        </p:scale>
        <p:origin x="1862" y="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Users\davidkelleher\Desktop\2.0%20Presentations\Graphs%202017.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Users\davidkelleher\Desktop\2.0%20Presentations\Graphs%202017.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Users\davidkelleher\Desktop\2.0%20Presentations\Graphs%202017.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Users\davidkelleher\Desktop\Graphs%202017.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481117298907945E-2"/>
          <c:y val="3.6274210179057499E-2"/>
          <c:w val="0.92366200634695084"/>
          <c:h val="0.71760688038936227"/>
        </c:manualLayout>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chemeClr val="accent2"/>
              </a:solidFill>
              <a:ln w="9525" cap="flat" cmpd="sng" algn="ctr">
                <a:solidFill>
                  <a:schemeClr val="lt1">
                    <a:alpha val="50000"/>
                  </a:schemeClr>
                </a:solidFill>
                <a:round/>
              </a:ln>
              <a:effectLst/>
            </c:spPr>
            <c:extLst>
              <c:ext xmlns:c16="http://schemas.microsoft.com/office/drawing/2014/chart" uri="{C3380CC4-5D6E-409C-BE32-E72D297353CC}">
                <c16:uniqueId val="{00000001-3DFB-F04F-9363-69E0B3047BDD}"/>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Relative!$C$5:$C$23</c:f>
              <c:strCache>
                <c:ptCount val="19"/>
                <c:pt idx="0">
                  <c:v>All hospitals  Totals</c:v>
                </c:pt>
                <c:pt idx="1">
                  <c:v>LifePoint Health</c:v>
                </c:pt>
                <c:pt idx="2">
                  <c:v>Baptist Health</c:v>
                </c:pt>
                <c:pt idx="3">
                  <c:v>Independent (CAH)</c:v>
                </c:pt>
                <c:pt idx="4">
                  <c:v>Eskenazi Health**</c:v>
                </c:pt>
                <c:pt idx="5">
                  <c:v>Deaconess Health System</c:v>
                </c:pt>
                <c:pt idx="6">
                  <c:v>Trinity Health</c:v>
                </c:pt>
                <c:pt idx="7">
                  <c:v>Community Foundation of NW</c:v>
                </c:pt>
                <c:pt idx="8">
                  <c:v>Independent (IPPS)</c:v>
                </c:pt>
                <c:pt idx="9">
                  <c:v>Columbus Regional**</c:v>
                </c:pt>
                <c:pt idx="10">
                  <c:v>American Province</c:v>
                </c:pt>
                <c:pt idx="11">
                  <c:v>Franciscan Alliance</c:v>
                </c:pt>
                <c:pt idx="12">
                  <c:v>Community Health Systems</c:v>
                </c:pt>
                <c:pt idx="13">
                  <c:v>Beacon Health System</c:v>
                </c:pt>
                <c:pt idx="14">
                  <c:v>Union</c:v>
                </c:pt>
                <c:pt idx="15">
                  <c:v>Ascension Health</c:v>
                </c:pt>
                <c:pt idx="16">
                  <c:v>Indiana University Health</c:v>
                </c:pt>
                <c:pt idx="17">
                  <c:v>Community Health Network</c:v>
                </c:pt>
                <c:pt idx="18">
                  <c:v>Parkview Health</c:v>
                </c:pt>
              </c:strCache>
            </c:strRef>
          </c:cat>
          <c:val>
            <c:numRef>
              <c:f>Relative!$D$5:$D$23</c:f>
              <c:numCache>
                <c:formatCode>##########"%"_);\(##########"%"\)</c:formatCode>
                <c:ptCount val="19"/>
                <c:pt idx="0">
                  <c:v>311</c:v>
                </c:pt>
                <c:pt idx="1">
                  <c:v>160</c:v>
                </c:pt>
                <c:pt idx="2">
                  <c:v>187</c:v>
                </c:pt>
                <c:pt idx="3">
                  <c:v>187</c:v>
                </c:pt>
                <c:pt idx="4">
                  <c:v>189</c:v>
                </c:pt>
                <c:pt idx="5">
                  <c:v>257</c:v>
                </c:pt>
                <c:pt idx="6">
                  <c:v>264</c:v>
                </c:pt>
                <c:pt idx="7">
                  <c:v>267</c:v>
                </c:pt>
                <c:pt idx="8">
                  <c:v>285</c:v>
                </c:pt>
                <c:pt idx="9">
                  <c:v>284</c:v>
                </c:pt>
                <c:pt idx="10">
                  <c:v>290</c:v>
                </c:pt>
                <c:pt idx="11">
                  <c:v>295</c:v>
                </c:pt>
                <c:pt idx="12">
                  <c:v>298</c:v>
                </c:pt>
                <c:pt idx="13">
                  <c:v>301</c:v>
                </c:pt>
                <c:pt idx="14">
                  <c:v>301</c:v>
                </c:pt>
                <c:pt idx="15">
                  <c:v>312</c:v>
                </c:pt>
                <c:pt idx="16">
                  <c:v>318</c:v>
                </c:pt>
                <c:pt idx="17">
                  <c:v>370</c:v>
                </c:pt>
                <c:pt idx="18">
                  <c:v>417</c:v>
                </c:pt>
              </c:numCache>
            </c:numRef>
          </c:val>
          <c:extLst>
            <c:ext xmlns:c16="http://schemas.microsoft.com/office/drawing/2014/chart" uri="{C3380CC4-5D6E-409C-BE32-E72D297353CC}">
              <c16:uniqueId val="{00000002-3DFB-F04F-9363-69E0B3047BDD}"/>
            </c:ext>
          </c:extLst>
        </c:ser>
        <c:dLbls>
          <c:dLblPos val="inEnd"/>
          <c:showLegendKey val="0"/>
          <c:showVal val="1"/>
          <c:showCatName val="0"/>
          <c:showSerName val="0"/>
          <c:showPercent val="0"/>
          <c:showBubbleSize val="0"/>
        </c:dLbls>
        <c:gapWidth val="65"/>
        <c:axId val="272032319"/>
        <c:axId val="257300479"/>
      </c:barChart>
      <c:catAx>
        <c:axId val="272032319"/>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mn-lt"/>
                <a:ea typeface="+mn-ea"/>
                <a:cs typeface="+mn-cs"/>
              </a:defRPr>
            </a:pPr>
            <a:endParaRPr lang="en-US"/>
          </a:p>
        </c:txPr>
        <c:crossAx val="257300479"/>
        <c:crosses val="autoZero"/>
        <c:auto val="1"/>
        <c:lblAlgn val="ctr"/>
        <c:lblOffset val="100"/>
        <c:noMultiLvlLbl val="0"/>
      </c:catAx>
      <c:valAx>
        <c:axId val="257300479"/>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quot;%&quot;_);\(##########&quot;%&quot;\)" sourceLinked="1"/>
        <c:majorTickMark val="none"/>
        <c:minorTickMark val="none"/>
        <c:tickLblPos val="nextTo"/>
        <c:crossAx val="272032319"/>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681140400928137E-2"/>
          <c:y val="2.343225743600549E-2"/>
          <c:w val="0.93461837650728441"/>
          <c:h val="0.70812946193079218"/>
        </c:manualLayout>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chemeClr val="accent2"/>
              </a:solidFill>
              <a:ln w="9525" cap="flat" cmpd="sng" algn="ctr">
                <a:solidFill>
                  <a:schemeClr val="lt1">
                    <a:alpha val="50000"/>
                  </a:schemeClr>
                </a:solidFill>
                <a:round/>
              </a:ln>
              <a:effectLst/>
            </c:spPr>
            <c:extLst>
              <c:ext xmlns:c16="http://schemas.microsoft.com/office/drawing/2014/chart" uri="{C3380CC4-5D6E-409C-BE32-E72D297353CC}">
                <c16:uniqueId val="{00000001-3041-B842-B906-372474F7FE87}"/>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Relative!$C$40:$C$58</c:f>
              <c:strCache>
                <c:ptCount val="19"/>
                <c:pt idx="0">
                  <c:v>All hospitals Inpt</c:v>
                </c:pt>
                <c:pt idx="1">
                  <c:v>LifePoint Health</c:v>
                </c:pt>
                <c:pt idx="2">
                  <c:v>Independent (CAH)</c:v>
                </c:pt>
                <c:pt idx="3">
                  <c:v>Baptist Health</c:v>
                </c:pt>
                <c:pt idx="4">
                  <c:v>Eskenazi**</c:v>
                </c:pt>
                <c:pt idx="5">
                  <c:v>American Province of Little
Company of Mary Sisters</c:v>
                </c:pt>
                <c:pt idx="6">
                  <c:v>Union</c:v>
                </c:pt>
                <c:pt idx="7">
                  <c:v>Columbus Region**</c:v>
                </c:pt>
                <c:pt idx="8">
                  <c:v>Community Foundation of NW
Indiana</c:v>
                </c:pt>
                <c:pt idx="9">
                  <c:v>Trinity Health</c:v>
                </c:pt>
                <c:pt idx="10">
                  <c:v>Independent (IPPS)</c:v>
                </c:pt>
                <c:pt idx="11">
                  <c:v>Deaconess Health System</c:v>
                </c:pt>
                <c:pt idx="12">
                  <c:v>Franciscan Alliance</c:v>
                </c:pt>
                <c:pt idx="13">
                  <c:v>Community Health Systems
(CHS)/Lutheran</c:v>
                </c:pt>
                <c:pt idx="14">
                  <c:v>Ascension Health</c:v>
                </c:pt>
                <c:pt idx="15">
                  <c:v>Beacon Health System</c:v>
                </c:pt>
                <c:pt idx="16">
                  <c:v>Indiana University Health</c:v>
                </c:pt>
                <c:pt idx="17">
                  <c:v>Community Health Network</c:v>
                </c:pt>
                <c:pt idx="18">
                  <c:v>Parkview Health</c:v>
                </c:pt>
              </c:strCache>
            </c:strRef>
          </c:cat>
          <c:val>
            <c:numRef>
              <c:f>Relative!$D$40:$D$58</c:f>
              <c:numCache>
                <c:formatCode>##########"%"_);\(##########"%"\)</c:formatCode>
                <c:ptCount val="19"/>
                <c:pt idx="0">
                  <c:v>236</c:v>
                </c:pt>
                <c:pt idx="1">
                  <c:v>77</c:v>
                </c:pt>
                <c:pt idx="2">
                  <c:v>117</c:v>
                </c:pt>
                <c:pt idx="3">
                  <c:v>135</c:v>
                </c:pt>
                <c:pt idx="4">
                  <c:v>157</c:v>
                </c:pt>
                <c:pt idx="5">
                  <c:v>167</c:v>
                </c:pt>
                <c:pt idx="6">
                  <c:v>188</c:v>
                </c:pt>
                <c:pt idx="7">
                  <c:v>185</c:v>
                </c:pt>
                <c:pt idx="8">
                  <c:v>190</c:v>
                </c:pt>
                <c:pt idx="9">
                  <c:v>194</c:v>
                </c:pt>
                <c:pt idx="10">
                  <c:v>197</c:v>
                </c:pt>
                <c:pt idx="11">
                  <c:v>198</c:v>
                </c:pt>
                <c:pt idx="12">
                  <c:v>220</c:v>
                </c:pt>
                <c:pt idx="13">
                  <c:v>222</c:v>
                </c:pt>
                <c:pt idx="14">
                  <c:v>228</c:v>
                </c:pt>
                <c:pt idx="15">
                  <c:v>253</c:v>
                </c:pt>
                <c:pt idx="16">
                  <c:v>267</c:v>
                </c:pt>
                <c:pt idx="17">
                  <c:v>282</c:v>
                </c:pt>
                <c:pt idx="18">
                  <c:v>303</c:v>
                </c:pt>
              </c:numCache>
            </c:numRef>
          </c:val>
          <c:extLst>
            <c:ext xmlns:c16="http://schemas.microsoft.com/office/drawing/2014/chart" uri="{C3380CC4-5D6E-409C-BE32-E72D297353CC}">
              <c16:uniqueId val="{00000000-3041-B842-B906-372474F7FE87}"/>
            </c:ext>
          </c:extLst>
        </c:ser>
        <c:dLbls>
          <c:dLblPos val="inEnd"/>
          <c:showLegendKey val="0"/>
          <c:showVal val="1"/>
          <c:showCatName val="0"/>
          <c:showSerName val="0"/>
          <c:showPercent val="0"/>
          <c:showBubbleSize val="0"/>
        </c:dLbls>
        <c:gapWidth val="65"/>
        <c:axId val="274526831"/>
        <c:axId val="275008367"/>
      </c:barChart>
      <c:catAx>
        <c:axId val="274526831"/>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mn-lt"/>
                <a:ea typeface="+mn-ea"/>
                <a:cs typeface="+mn-cs"/>
              </a:defRPr>
            </a:pPr>
            <a:endParaRPr lang="en-US"/>
          </a:p>
        </c:txPr>
        <c:crossAx val="275008367"/>
        <c:crosses val="autoZero"/>
        <c:auto val="1"/>
        <c:lblAlgn val="ctr"/>
        <c:lblOffset val="100"/>
        <c:noMultiLvlLbl val="0"/>
      </c:catAx>
      <c:valAx>
        <c:axId val="275008367"/>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quot;%&quot;_);\(##########&quot;%&quot;\)" sourceLinked="1"/>
        <c:majorTickMark val="none"/>
        <c:minorTickMark val="none"/>
        <c:tickLblPos val="nextTo"/>
        <c:crossAx val="274526831"/>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942365822293879E-2"/>
          <c:y val="0"/>
          <c:w val="0.91397447294894585"/>
          <c:h val="0.69017211194465355"/>
        </c:manualLayout>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chemeClr val="accent2"/>
              </a:solidFill>
              <a:ln w="9525" cap="flat" cmpd="sng" algn="ctr">
                <a:solidFill>
                  <a:schemeClr val="lt1">
                    <a:alpha val="50000"/>
                  </a:schemeClr>
                </a:solidFill>
                <a:round/>
              </a:ln>
              <a:effectLst/>
            </c:spPr>
            <c:extLst>
              <c:ext xmlns:c16="http://schemas.microsoft.com/office/drawing/2014/chart" uri="{C3380CC4-5D6E-409C-BE32-E72D297353CC}">
                <c16:uniqueId val="{00000001-B2E9-1340-AFD9-54E1845D9918}"/>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Relative!$C$67:$C$85</c:f>
              <c:strCache>
                <c:ptCount val="19"/>
                <c:pt idx="0">
                  <c:v>All hospitals Outpt</c:v>
                </c:pt>
                <c:pt idx="1">
                  <c:v>Independent (CAH)</c:v>
                </c:pt>
                <c:pt idx="2">
                  <c:v>LifePoint Health</c:v>
                </c:pt>
                <c:pt idx="3">
                  <c:v>Baptist Health</c:v>
                </c:pt>
                <c:pt idx="4">
                  <c:v>Deaconess Health System</c:v>
                </c:pt>
                <c:pt idx="5">
                  <c:v>Eskenazi Health **</c:v>
                </c:pt>
                <c:pt idx="6">
                  <c:v>Community Foundation of NW</c:v>
                </c:pt>
                <c:pt idx="7">
                  <c:v>Independent (IPPS)</c:v>
                </c:pt>
                <c:pt idx="8">
                  <c:v>Community Health Systems</c:v>
                </c:pt>
                <c:pt idx="9">
                  <c:v>Franciscan Alliance</c:v>
                </c:pt>
                <c:pt idx="10">
                  <c:v>American Province of Little</c:v>
                </c:pt>
                <c:pt idx="11">
                  <c:v>Columbus Regional**</c:v>
                </c:pt>
                <c:pt idx="12">
                  <c:v>Beacon Health System</c:v>
                </c:pt>
                <c:pt idx="13">
                  <c:v>Trinity Health</c:v>
                </c:pt>
                <c:pt idx="14">
                  <c:v>Ascension Health</c:v>
                </c:pt>
                <c:pt idx="15">
                  <c:v>Union</c:v>
                </c:pt>
                <c:pt idx="16">
                  <c:v>Indiana University Health</c:v>
                </c:pt>
                <c:pt idx="17">
                  <c:v>Community Health Network</c:v>
                </c:pt>
                <c:pt idx="18">
                  <c:v>Parkview Health</c:v>
                </c:pt>
              </c:strCache>
            </c:strRef>
          </c:cat>
          <c:val>
            <c:numRef>
              <c:f>Relative!$D$67:$D$85</c:f>
              <c:numCache>
                <c:formatCode>##########"%"_);\(##########"%"\)</c:formatCode>
                <c:ptCount val="19"/>
                <c:pt idx="0">
                  <c:v>403</c:v>
                </c:pt>
                <c:pt idx="1">
                  <c:v>221</c:v>
                </c:pt>
                <c:pt idx="2">
                  <c:v>232</c:v>
                </c:pt>
                <c:pt idx="3">
                  <c:v>253</c:v>
                </c:pt>
                <c:pt idx="4">
                  <c:v>325</c:v>
                </c:pt>
                <c:pt idx="5">
                  <c:v>332</c:v>
                </c:pt>
                <c:pt idx="6">
                  <c:v>343</c:v>
                </c:pt>
                <c:pt idx="7">
                  <c:v>366</c:v>
                </c:pt>
                <c:pt idx="8">
                  <c:v>379</c:v>
                </c:pt>
                <c:pt idx="9">
                  <c:v>380</c:v>
                </c:pt>
                <c:pt idx="10">
                  <c:v>390</c:v>
                </c:pt>
                <c:pt idx="11">
                  <c:v>390</c:v>
                </c:pt>
                <c:pt idx="12">
                  <c:v>404</c:v>
                </c:pt>
                <c:pt idx="13">
                  <c:v>404</c:v>
                </c:pt>
                <c:pt idx="14">
                  <c:v>409</c:v>
                </c:pt>
                <c:pt idx="15">
                  <c:v>412</c:v>
                </c:pt>
                <c:pt idx="16">
                  <c:v>451</c:v>
                </c:pt>
                <c:pt idx="17">
                  <c:v>483</c:v>
                </c:pt>
                <c:pt idx="18">
                  <c:v>542</c:v>
                </c:pt>
              </c:numCache>
            </c:numRef>
          </c:val>
          <c:extLst>
            <c:ext xmlns:c16="http://schemas.microsoft.com/office/drawing/2014/chart" uri="{C3380CC4-5D6E-409C-BE32-E72D297353CC}">
              <c16:uniqueId val="{00000002-B2E9-1340-AFD9-54E1845D9918}"/>
            </c:ext>
          </c:extLst>
        </c:ser>
        <c:dLbls>
          <c:dLblPos val="inEnd"/>
          <c:showLegendKey val="0"/>
          <c:showVal val="1"/>
          <c:showCatName val="0"/>
          <c:showSerName val="0"/>
          <c:showPercent val="0"/>
          <c:showBubbleSize val="0"/>
        </c:dLbls>
        <c:gapWidth val="65"/>
        <c:axId val="321653471"/>
        <c:axId val="321311519"/>
      </c:barChart>
      <c:catAx>
        <c:axId val="321653471"/>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mn-lt"/>
                <a:ea typeface="+mn-ea"/>
                <a:cs typeface="+mn-cs"/>
              </a:defRPr>
            </a:pPr>
            <a:endParaRPr lang="en-US"/>
          </a:p>
        </c:txPr>
        <c:crossAx val="321311519"/>
        <c:crosses val="autoZero"/>
        <c:auto val="1"/>
        <c:lblAlgn val="ctr"/>
        <c:lblOffset val="100"/>
        <c:noMultiLvlLbl val="0"/>
      </c:catAx>
      <c:valAx>
        <c:axId val="321311519"/>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quot;%&quot;_);\(##########&quot;%&quot;\)" sourceLinked="1"/>
        <c:majorTickMark val="none"/>
        <c:minorTickMark val="none"/>
        <c:tickLblPos val="nextTo"/>
        <c:crossAx val="321653471"/>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679999239225533E-2"/>
          <c:y val="1.3787205264698205E-2"/>
          <c:w val="0.94203497660618507"/>
          <c:h val="0.88181618641587634"/>
        </c:manualLayout>
      </c:layout>
      <c:barChart>
        <c:barDir val="col"/>
        <c:grouping val="clustered"/>
        <c:varyColors val="0"/>
        <c:ser>
          <c:idx val="0"/>
          <c:order val="0"/>
          <c:tx>
            <c:strRef>
              <c:f>Relative!$C$106</c:f>
              <c:strCache>
                <c:ptCount val="1"/>
                <c:pt idx="0">
                  <c:v>Indiana</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Relative!$D$105:$F$105</c:f>
              <c:numCache>
                <c:formatCode>General</c:formatCode>
                <c:ptCount val="3"/>
                <c:pt idx="0">
                  <c:v>2015</c:v>
                </c:pt>
                <c:pt idx="1">
                  <c:v>2016</c:v>
                </c:pt>
                <c:pt idx="2">
                  <c:v>2017</c:v>
                </c:pt>
              </c:numCache>
            </c:numRef>
          </c:cat>
          <c:val>
            <c:numRef>
              <c:f>Relative!$D$106:$F$106</c:f>
              <c:numCache>
                <c:formatCode>##########"%"_);\(##########"%"\)</c:formatCode>
                <c:ptCount val="3"/>
                <c:pt idx="0">
                  <c:v>284</c:v>
                </c:pt>
                <c:pt idx="1">
                  <c:v>299</c:v>
                </c:pt>
                <c:pt idx="2">
                  <c:v>312</c:v>
                </c:pt>
              </c:numCache>
            </c:numRef>
          </c:val>
          <c:extLst>
            <c:ext xmlns:c16="http://schemas.microsoft.com/office/drawing/2014/chart" uri="{C3380CC4-5D6E-409C-BE32-E72D297353CC}">
              <c16:uniqueId val="{00000000-E54D-544E-A1BE-3E3D30AF0BEF}"/>
            </c:ext>
          </c:extLst>
        </c:ser>
        <c:ser>
          <c:idx val="1"/>
          <c:order val="1"/>
          <c:tx>
            <c:strRef>
              <c:f>Relative!$C$107</c:f>
              <c:strCache>
                <c:ptCount val="1"/>
                <c:pt idx="0">
                  <c:v>Michigan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Relative!$D$105:$F$105</c:f>
              <c:numCache>
                <c:formatCode>General</c:formatCode>
                <c:ptCount val="3"/>
                <c:pt idx="0">
                  <c:v>2015</c:v>
                </c:pt>
                <c:pt idx="1">
                  <c:v>2016</c:v>
                </c:pt>
                <c:pt idx="2">
                  <c:v>2017</c:v>
                </c:pt>
              </c:numCache>
            </c:numRef>
          </c:cat>
          <c:val>
            <c:numRef>
              <c:f>Relative!$D$107:$F$107</c:f>
              <c:numCache>
                <c:formatCode>##########"%"_);\(##########"%"\)</c:formatCode>
                <c:ptCount val="3"/>
                <c:pt idx="0">
                  <c:v>155</c:v>
                </c:pt>
                <c:pt idx="1">
                  <c:v>145</c:v>
                </c:pt>
                <c:pt idx="2">
                  <c:v>146</c:v>
                </c:pt>
              </c:numCache>
            </c:numRef>
          </c:val>
          <c:extLst>
            <c:ext xmlns:c16="http://schemas.microsoft.com/office/drawing/2014/chart" uri="{C3380CC4-5D6E-409C-BE32-E72D297353CC}">
              <c16:uniqueId val="{00000001-E54D-544E-A1BE-3E3D30AF0BEF}"/>
            </c:ext>
          </c:extLst>
        </c:ser>
        <c:dLbls>
          <c:dLblPos val="outEnd"/>
          <c:showLegendKey val="0"/>
          <c:showVal val="1"/>
          <c:showCatName val="0"/>
          <c:showSerName val="0"/>
          <c:showPercent val="0"/>
          <c:showBubbleSize val="0"/>
        </c:dLbls>
        <c:gapWidth val="100"/>
        <c:overlap val="-24"/>
        <c:axId val="321583535"/>
        <c:axId val="321803311"/>
      </c:barChart>
      <c:catAx>
        <c:axId val="32158353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21803311"/>
        <c:crosses val="autoZero"/>
        <c:auto val="1"/>
        <c:lblAlgn val="ctr"/>
        <c:lblOffset val="100"/>
        <c:noMultiLvlLbl val="0"/>
      </c:catAx>
      <c:valAx>
        <c:axId val="321803311"/>
        <c:scaling>
          <c:orientation val="minMax"/>
        </c:scaling>
        <c:delete val="0"/>
        <c:axPos val="l"/>
        <c:majorGridlines>
          <c:spPr>
            <a:ln w="9525" cap="flat" cmpd="sng" algn="ctr">
              <a:solidFill>
                <a:schemeClr val="tx1">
                  <a:lumMod val="15000"/>
                  <a:lumOff val="85000"/>
                </a:schemeClr>
              </a:solidFill>
              <a:round/>
            </a:ln>
            <a:effectLst/>
          </c:spPr>
        </c:majorGridlines>
        <c:numFmt formatCode="##########&quot;%&quot;_);\(##########&quot;%&quot;\)"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21583535"/>
        <c:crosses val="autoZero"/>
        <c:crossBetween val="between"/>
      </c:valAx>
      <c:spPr>
        <a:noFill/>
        <a:ln>
          <a:noFill/>
        </a:ln>
        <a:effectLst/>
      </c:spPr>
    </c:plotArea>
    <c:legend>
      <c:legendPos val="b"/>
      <c:layout>
        <c:manualLayout>
          <c:xMode val="edge"/>
          <c:yMode val="edge"/>
          <c:x val="0.27152002738788084"/>
          <c:y val="0.94244287217129252"/>
          <c:w val="0.2286990756590209"/>
          <c:h val="5.7557127828707477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_rels/data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81F2F077-3532-4223-9DCD-662229B7112D}" type="doc">
      <dgm:prSet loTypeId="urn:microsoft.com/office/officeart/2005/8/layout/target3" loCatId="relationship" qsTypeId="urn:microsoft.com/office/officeart/2005/8/quickstyle/simple1" qsCatId="simple" csTypeId="urn:microsoft.com/office/officeart/2005/8/colors/colorful5" csCatId="colorful" phldr="1"/>
      <dgm:spPr/>
      <dgm:t>
        <a:bodyPr/>
        <a:lstStyle/>
        <a:p>
          <a:endParaRPr lang="en-US"/>
        </a:p>
      </dgm:t>
    </dgm:pt>
    <dgm:pt modelId="{39817713-4DEC-41DA-85FA-C1CD435C23DF}">
      <dgm:prSet/>
      <dgm:spPr/>
      <dgm:t>
        <a:bodyPr/>
        <a:lstStyle/>
        <a:p>
          <a:pPr rtl="0"/>
          <a:r>
            <a:rPr lang="en-US"/>
            <a:t>Healthcare coalition formed in 2001 </a:t>
          </a:r>
        </a:p>
      </dgm:t>
    </dgm:pt>
    <dgm:pt modelId="{0803A85D-D494-4AA9-8865-557C4657B0F2}" type="parTrans" cxnId="{E15DA0A8-FB6F-4200-9E70-1B6684878E68}">
      <dgm:prSet/>
      <dgm:spPr/>
      <dgm:t>
        <a:bodyPr/>
        <a:lstStyle/>
        <a:p>
          <a:endParaRPr lang="en-US"/>
        </a:p>
      </dgm:t>
    </dgm:pt>
    <dgm:pt modelId="{A8CB0634-A592-4BE0-8496-E64597D8F60F}" type="sibTrans" cxnId="{E15DA0A8-FB6F-4200-9E70-1B6684878E68}">
      <dgm:prSet/>
      <dgm:spPr/>
      <dgm:t>
        <a:bodyPr/>
        <a:lstStyle/>
        <a:p>
          <a:endParaRPr lang="en-US"/>
        </a:p>
      </dgm:t>
    </dgm:pt>
    <dgm:pt modelId="{1201F0B2-8A7C-4B65-87FB-7E1D50E12940}">
      <dgm:prSet/>
      <dgm:spPr/>
      <dgm:t>
        <a:bodyPr/>
        <a:lstStyle/>
        <a:p>
          <a:pPr rtl="0"/>
          <a:r>
            <a:rPr lang="en-US" dirty="0"/>
            <a:t>Members include self-funded employers, health plans, health systems, and other interested parties</a:t>
          </a:r>
        </a:p>
      </dgm:t>
    </dgm:pt>
    <dgm:pt modelId="{AC1C4489-C7F2-4430-87B1-833D1A18B6E8}" type="parTrans" cxnId="{88E6B6C8-5392-4EA9-93F3-06347C9B176F}">
      <dgm:prSet/>
      <dgm:spPr/>
      <dgm:t>
        <a:bodyPr/>
        <a:lstStyle/>
        <a:p>
          <a:endParaRPr lang="en-US"/>
        </a:p>
      </dgm:t>
    </dgm:pt>
    <dgm:pt modelId="{C717A3AD-97AE-4260-BC4E-B8D7B18AD7F1}" type="sibTrans" cxnId="{88E6B6C8-5392-4EA9-93F3-06347C9B176F}">
      <dgm:prSet/>
      <dgm:spPr/>
      <dgm:t>
        <a:bodyPr/>
        <a:lstStyle/>
        <a:p>
          <a:endParaRPr lang="en-US"/>
        </a:p>
      </dgm:t>
    </dgm:pt>
    <dgm:pt modelId="{BB494140-F16B-4FFF-AF59-4EF23C921685}">
      <dgm:prSet/>
      <dgm:spPr/>
      <dgm:t>
        <a:bodyPr/>
        <a:lstStyle/>
        <a:p>
          <a:pPr rtl="0"/>
          <a:r>
            <a:rPr lang="en-US" dirty="0"/>
            <a:t>Aim is to improve the value payers and patients receive for their health care expenditures</a:t>
          </a:r>
        </a:p>
      </dgm:t>
    </dgm:pt>
    <dgm:pt modelId="{E37A94F6-E780-4325-88C1-40EBFFB499FB}" type="parTrans" cxnId="{AF8EB37D-FCE8-4024-B517-F279CBB71179}">
      <dgm:prSet/>
      <dgm:spPr/>
      <dgm:t>
        <a:bodyPr/>
        <a:lstStyle/>
        <a:p>
          <a:endParaRPr lang="en-US"/>
        </a:p>
      </dgm:t>
    </dgm:pt>
    <dgm:pt modelId="{421F479D-01C0-4355-81B0-3F694A47BC62}" type="sibTrans" cxnId="{AF8EB37D-FCE8-4024-B517-F279CBB71179}">
      <dgm:prSet/>
      <dgm:spPr/>
      <dgm:t>
        <a:bodyPr/>
        <a:lstStyle/>
        <a:p>
          <a:endParaRPr lang="en-US"/>
        </a:p>
      </dgm:t>
    </dgm:pt>
    <dgm:pt modelId="{459D5674-E857-48CE-BB64-4F00F06DBF86}">
      <dgm:prSet/>
      <dgm:spPr/>
      <dgm:t>
        <a:bodyPr/>
        <a:lstStyle/>
        <a:p>
          <a:pPr rtl="0"/>
          <a:r>
            <a:rPr lang="en-US" dirty="0"/>
            <a:t>www.employersforumindiana.org</a:t>
          </a:r>
        </a:p>
      </dgm:t>
    </dgm:pt>
    <dgm:pt modelId="{3932A2DF-1C9B-4D67-B877-1F2F848F93F7}" type="parTrans" cxnId="{D50944B4-F145-44EE-A7DA-7AC9B838B3D5}">
      <dgm:prSet/>
      <dgm:spPr/>
      <dgm:t>
        <a:bodyPr/>
        <a:lstStyle/>
        <a:p>
          <a:endParaRPr lang="en-US"/>
        </a:p>
      </dgm:t>
    </dgm:pt>
    <dgm:pt modelId="{7E39521D-40C0-47A3-B178-649914D93048}" type="sibTrans" cxnId="{D50944B4-F145-44EE-A7DA-7AC9B838B3D5}">
      <dgm:prSet/>
      <dgm:spPr/>
      <dgm:t>
        <a:bodyPr/>
        <a:lstStyle/>
        <a:p>
          <a:endParaRPr lang="en-US"/>
        </a:p>
      </dgm:t>
    </dgm:pt>
    <dgm:pt modelId="{FA897EA5-5206-4EEF-8A87-99BDE0C01A08}" type="pres">
      <dgm:prSet presAssocID="{81F2F077-3532-4223-9DCD-662229B7112D}" presName="Name0" presStyleCnt="0">
        <dgm:presLayoutVars>
          <dgm:chMax val="7"/>
          <dgm:dir/>
          <dgm:animLvl val="lvl"/>
          <dgm:resizeHandles val="exact"/>
        </dgm:presLayoutVars>
      </dgm:prSet>
      <dgm:spPr/>
    </dgm:pt>
    <dgm:pt modelId="{832ACCB5-6450-45F2-B60F-6F9D5829B091}" type="pres">
      <dgm:prSet presAssocID="{39817713-4DEC-41DA-85FA-C1CD435C23DF}" presName="circle1" presStyleLbl="node1" presStyleIdx="0" presStyleCnt="4"/>
      <dgm:spPr>
        <a:gradFill flip="none" rotWithShape="0">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dgm:spPr>
    </dgm:pt>
    <dgm:pt modelId="{87CADD9C-7184-4EDA-8B73-8ACB548A9452}" type="pres">
      <dgm:prSet presAssocID="{39817713-4DEC-41DA-85FA-C1CD435C23DF}" presName="space" presStyleCnt="0"/>
      <dgm:spPr/>
    </dgm:pt>
    <dgm:pt modelId="{5B1A1296-5019-43D3-AD1F-F155C415C3AE}" type="pres">
      <dgm:prSet presAssocID="{39817713-4DEC-41DA-85FA-C1CD435C23DF}" presName="rect1" presStyleLbl="alignAcc1" presStyleIdx="0" presStyleCnt="4" custLinFactNeighborX="4866" custLinFactNeighborY="0"/>
      <dgm:spPr/>
    </dgm:pt>
    <dgm:pt modelId="{D4885BA0-FA24-4E62-8555-C3AD45BC320D}" type="pres">
      <dgm:prSet presAssocID="{1201F0B2-8A7C-4B65-87FB-7E1D50E12940}" presName="vertSpace2" presStyleLbl="node1" presStyleIdx="0" presStyleCnt="4"/>
      <dgm:spPr/>
    </dgm:pt>
    <dgm:pt modelId="{E8AE9240-01AA-4D6D-BE90-D4DE018A46A4}" type="pres">
      <dgm:prSet presAssocID="{1201F0B2-8A7C-4B65-87FB-7E1D50E12940}" presName="circle2" presStyleLbl="node1" presStyleIdx="1" presStyleCnt="4"/>
      <dgm:spPr>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dgm:spPr>
    </dgm:pt>
    <dgm:pt modelId="{7B379C90-F20B-4A48-BCF9-153BA7EC4331}" type="pres">
      <dgm:prSet presAssocID="{1201F0B2-8A7C-4B65-87FB-7E1D50E12940}" presName="rect2" presStyleLbl="alignAcc1" presStyleIdx="1" presStyleCnt="4"/>
      <dgm:spPr/>
    </dgm:pt>
    <dgm:pt modelId="{A3BEEE83-E31B-4FA6-ACC0-8F7E0A2935E0}" type="pres">
      <dgm:prSet presAssocID="{BB494140-F16B-4FFF-AF59-4EF23C921685}" presName="vertSpace3" presStyleLbl="node1" presStyleIdx="1" presStyleCnt="4"/>
      <dgm:spPr/>
    </dgm:pt>
    <dgm:pt modelId="{80DD4F29-CD61-4722-870B-F099388CC825}" type="pres">
      <dgm:prSet presAssocID="{BB494140-F16B-4FFF-AF59-4EF23C921685}" presName="circle3" presStyleLbl="node1" presStyleIdx="2" presStyleCnt="4"/>
      <dgm:spPr>
        <a:gradFill flip="none" rotWithShape="0">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dgm:spPr>
    </dgm:pt>
    <dgm:pt modelId="{37FDEA38-D3A7-416D-AABB-907F1E6CC2FC}" type="pres">
      <dgm:prSet presAssocID="{BB494140-F16B-4FFF-AF59-4EF23C921685}" presName="rect3" presStyleLbl="alignAcc1" presStyleIdx="2" presStyleCnt="4"/>
      <dgm:spPr/>
    </dgm:pt>
    <dgm:pt modelId="{2DC5442A-57A1-4FFE-9EED-4D07772EAAFC}" type="pres">
      <dgm:prSet presAssocID="{459D5674-E857-48CE-BB64-4F00F06DBF86}" presName="vertSpace4" presStyleLbl="node1" presStyleIdx="2" presStyleCnt="4"/>
      <dgm:spPr/>
    </dgm:pt>
    <dgm:pt modelId="{75F58D0E-B207-49FE-80A6-DAD8CC96AAA6}" type="pres">
      <dgm:prSet presAssocID="{459D5674-E857-48CE-BB64-4F00F06DBF86}" presName="circle4" presStyleLbl="node1" presStyleIdx="3" presStyleCnt="4"/>
      <dgm:spPr/>
    </dgm:pt>
    <dgm:pt modelId="{6F0D8093-1A7B-4692-A015-E72F970FDF15}" type="pres">
      <dgm:prSet presAssocID="{459D5674-E857-48CE-BB64-4F00F06DBF86}" presName="rect4" presStyleLbl="alignAcc1" presStyleIdx="3" presStyleCnt="4" custScaleY="50207"/>
      <dgm:spPr/>
    </dgm:pt>
    <dgm:pt modelId="{3AA55F3B-558D-4984-BF51-058C0A5147AB}" type="pres">
      <dgm:prSet presAssocID="{39817713-4DEC-41DA-85FA-C1CD435C23DF}" presName="rect1ParTxNoCh" presStyleLbl="alignAcc1" presStyleIdx="3" presStyleCnt="4">
        <dgm:presLayoutVars>
          <dgm:chMax val="1"/>
          <dgm:bulletEnabled val="1"/>
        </dgm:presLayoutVars>
      </dgm:prSet>
      <dgm:spPr/>
    </dgm:pt>
    <dgm:pt modelId="{5843DA04-86C8-4EBE-85DB-9B38F376B3A1}" type="pres">
      <dgm:prSet presAssocID="{1201F0B2-8A7C-4B65-87FB-7E1D50E12940}" presName="rect2ParTxNoCh" presStyleLbl="alignAcc1" presStyleIdx="3" presStyleCnt="4">
        <dgm:presLayoutVars>
          <dgm:chMax val="1"/>
          <dgm:bulletEnabled val="1"/>
        </dgm:presLayoutVars>
      </dgm:prSet>
      <dgm:spPr/>
    </dgm:pt>
    <dgm:pt modelId="{0D70A7F9-C28F-490D-AA68-D75E840B6AA7}" type="pres">
      <dgm:prSet presAssocID="{BB494140-F16B-4FFF-AF59-4EF23C921685}" presName="rect3ParTxNoCh" presStyleLbl="alignAcc1" presStyleIdx="3" presStyleCnt="4">
        <dgm:presLayoutVars>
          <dgm:chMax val="1"/>
          <dgm:bulletEnabled val="1"/>
        </dgm:presLayoutVars>
      </dgm:prSet>
      <dgm:spPr/>
    </dgm:pt>
    <dgm:pt modelId="{3921CD71-2D0A-4D2A-A683-BBD09C5DE4BE}" type="pres">
      <dgm:prSet presAssocID="{459D5674-E857-48CE-BB64-4F00F06DBF86}" presName="rect4ParTxNoCh" presStyleLbl="alignAcc1" presStyleIdx="3" presStyleCnt="4">
        <dgm:presLayoutVars>
          <dgm:chMax val="1"/>
          <dgm:bulletEnabled val="1"/>
        </dgm:presLayoutVars>
      </dgm:prSet>
      <dgm:spPr/>
    </dgm:pt>
  </dgm:ptLst>
  <dgm:cxnLst>
    <dgm:cxn modelId="{95784B1B-89EB-49D8-93DF-9D711D4EA2B8}" type="presOf" srcId="{1201F0B2-8A7C-4B65-87FB-7E1D50E12940}" destId="{5843DA04-86C8-4EBE-85DB-9B38F376B3A1}" srcOrd="1" destOrd="0" presId="urn:microsoft.com/office/officeart/2005/8/layout/target3"/>
    <dgm:cxn modelId="{70B55732-14CA-4B66-8233-CD3F6FD1B1E4}" type="presOf" srcId="{BB494140-F16B-4FFF-AF59-4EF23C921685}" destId="{37FDEA38-D3A7-416D-AABB-907F1E6CC2FC}" srcOrd="0" destOrd="0" presId="urn:microsoft.com/office/officeart/2005/8/layout/target3"/>
    <dgm:cxn modelId="{B7F92A4C-0FC8-49CA-A660-11965A1FB52D}" type="presOf" srcId="{BB494140-F16B-4FFF-AF59-4EF23C921685}" destId="{0D70A7F9-C28F-490D-AA68-D75E840B6AA7}" srcOrd="1" destOrd="0" presId="urn:microsoft.com/office/officeart/2005/8/layout/target3"/>
    <dgm:cxn modelId="{AF8EB37D-FCE8-4024-B517-F279CBB71179}" srcId="{81F2F077-3532-4223-9DCD-662229B7112D}" destId="{BB494140-F16B-4FFF-AF59-4EF23C921685}" srcOrd="2" destOrd="0" parTransId="{E37A94F6-E780-4325-88C1-40EBFFB499FB}" sibTransId="{421F479D-01C0-4355-81B0-3F694A47BC62}"/>
    <dgm:cxn modelId="{DDE2DB99-F5F8-4A5D-9538-EE0991727021}" type="presOf" srcId="{39817713-4DEC-41DA-85FA-C1CD435C23DF}" destId="{3AA55F3B-558D-4984-BF51-058C0A5147AB}" srcOrd="1" destOrd="0" presId="urn:microsoft.com/office/officeart/2005/8/layout/target3"/>
    <dgm:cxn modelId="{F552059F-DA8D-4887-858A-83C51D4250D1}" type="presOf" srcId="{39817713-4DEC-41DA-85FA-C1CD435C23DF}" destId="{5B1A1296-5019-43D3-AD1F-F155C415C3AE}" srcOrd="0" destOrd="0" presId="urn:microsoft.com/office/officeart/2005/8/layout/target3"/>
    <dgm:cxn modelId="{E15DA0A8-FB6F-4200-9E70-1B6684878E68}" srcId="{81F2F077-3532-4223-9DCD-662229B7112D}" destId="{39817713-4DEC-41DA-85FA-C1CD435C23DF}" srcOrd="0" destOrd="0" parTransId="{0803A85D-D494-4AA9-8865-557C4657B0F2}" sibTransId="{A8CB0634-A592-4BE0-8496-E64597D8F60F}"/>
    <dgm:cxn modelId="{D50944B4-F145-44EE-A7DA-7AC9B838B3D5}" srcId="{81F2F077-3532-4223-9DCD-662229B7112D}" destId="{459D5674-E857-48CE-BB64-4F00F06DBF86}" srcOrd="3" destOrd="0" parTransId="{3932A2DF-1C9B-4D67-B877-1F2F848F93F7}" sibTransId="{7E39521D-40C0-47A3-B178-649914D93048}"/>
    <dgm:cxn modelId="{30DA4EB4-22CD-4C04-9BAA-07C094E95202}" type="presOf" srcId="{1201F0B2-8A7C-4B65-87FB-7E1D50E12940}" destId="{7B379C90-F20B-4A48-BCF9-153BA7EC4331}" srcOrd="0" destOrd="0" presId="urn:microsoft.com/office/officeart/2005/8/layout/target3"/>
    <dgm:cxn modelId="{88E6B6C8-5392-4EA9-93F3-06347C9B176F}" srcId="{81F2F077-3532-4223-9DCD-662229B7112D}" destId="{1201F0B2-8A7C-4B65-87FB-7E1D50E12940}" srcOrd="1" destOrd="0" parTransId="{AC1C4489-C7F2-4430-87B1-833D1A18B6E8}" sibTransId="{C717A3AD-97AE-4260-BC4E-B8D7B18AD7F1}"/>
    <dgm:cxn modelId="{A68A45ED-2FD2-40C0-B637-CEF265A658C6}" type="presOf" srcId="{81F2F077-3532-4223-9DCD-662229B7112D}" destId="{FA897EA5-5206-4EEF-8A87-99BDE0C01A08}" srcOrd="0" destOrd="0" presId="urn:microsoft.com/office/officeart/2005/8/layout/target3"/>
    <dgm:cxn modelId="{4B0B51FB-CDC8-4D35-B81F-5CD0952D8315}" type="presOf" srcId="{459D5674-E857-48CE-BB64-4F00F06DBF86}" destId="{3921CD71-2D0A-4D2A-A683-BBD09C5DE4BE}" srcOrd="1" destOrd="0" presId="urn:microsoft.com/office/officeart/2005/8/layout/target3"/>
    <dgm:cxn modelId="{A035A4FB-D005-486F-9BCA-636EBBF89FD9}" type="presOf" srcId="{459D5674-E857-48CE-BB64-4F00F06DBF86}" destId="{6F0D8093-1A7B-4692-A015-E72F970FDF15}" srcOrd="0" destOrd="0" presId="urn:microsoft.com/office/officeart/2005/8/layout/target3"/>
    <dgm:cxn modelId="{0B28BA0E-6452-437F-B9A4-89691DE6AD15}" type="presParOf" srcId="{FA897EA5-5206-4EEF-8A87-99BDE0C01A08}" destId="{832ACCB5-6450-45F2-B60F-6F9D5829B091}" srcOrd="0" destOrd="0" presId="urn:microsoft.com/office/officeart/2005/8/layout/target3"/>
    <dgm:cxn modelId="{0FDEAD8B-EEA2-483E-966A-8C1970B60740}" type="presParOf" srcId="{FA897EA5-5206-4EEF-8A87-99BDE0C01A08}" destId="{87CADD9C-7184-4EDA-8B73-8ACB548A9452}" srcOrd="1" destOrd="0" presId="urn:microsoft.com/office/officeart/2005/8/layout/target3"/>
    <dgm:cxn modelId="{F51C77DA-11C6-4450-9051-ADC553F2147E}" type="presParOf" srcId="{FA897EA5-5206-4EEF-8A87-99BDE0C01A08}" destId="{5B1A1296-5019-43D3-AD1F-F155C415C3AE}" srcOrd="2" destOrd="0" presId="urn:microsoft.com/office/officeart/2005/8/layout/target3"/>
    <dgm:cxn modelId="{D072C315-A371-4B8E-813B-23E98A474E7E}" type="presParOf" srcId="{FA897EA5-5206-4EEF-8A87-99BDE0C01A08}" destId="{D4885BA0-FA24-4E62-8555-C3AD45BC320D}" srcOrd="3" destOrd="0" presId="urn:microsoft.com/office/officeart/2005/8/layout/target3"/>
    <dgm:cxn modelId="{D6339749-3FC6-41AD-92FF-B63D17E2D35A}" type="presParOf" srcId="{FA897EA5-5206-4EEF-8A87-99BDE0C01A08}" destId="{E8AE9240-01AA-4D6D-BE90-D4DE018A46A4}" srcOrd="4" destOrd="0" presId="urn:microsoft.com/office/officeart/2005/8/layout/target3"/>
    <dgm:cxn modelId="{B33194BF-0CD2-4449-A667-45FE8A284F54}" type="presParOf" srcId="{FA897EA5-5206-4EEF-8A87-99BDE0C01A08}" destId="{7B379C90-F20B-4A48-BCF9-153BA7EC4331}" srcOrd="5" destOrd="0" presId="urn:microsoft.com/office/officeart/2005/8/layout/target3"/>
    <dgm:cxn modelId="{3BC2207C-AB1B-4094-A129-483477AF7D35}" type="presParOf" srcId="{FA897EA5-5206-4EEF-8A87-99BDE0C01A08}" destId="{A3BEEE83-E31B-4FA6-ACC0-8F7E0A2935E0}" srcOrd="6" destOrd="0" presId="urn:microsoft.com/office/officeart/2005/8/layout/target3"/>
    <dgm:cxn modelId="{19B47ADE-1174-434C-8DC3-C753D186EDB0}" type="presParOf" srcId="{FA897EA5-5206-4EEF-8A87-99BDE0C01A08}" destId="{80DD4F29-CD61-4722-870B-F099388CC825}" srcOrd="7" destOrd="0" presId="urn:microsoft.com/office/officeart/2005/8/layout/target3"/>
    <dgm:cxn modelId="{D6B862BE-0222-4C37-A959-7ACCD0300D34}" type="presParOf" srcId="{FA897EA5-5206-4EEF-8A87-99BDE0C01A08}" destId="{37FDEA38-D3A7-416D-AABB-907F1E6CC2FC}" srcOrd="8" destOrd="0" presId="urn:microsoft.com/office/officeart/2005/8/layout/target3"/>
    <dgm:cxn modelId="{1F177BB1-4AE9-498D-A403-80A18E7ABA4C}" type="presParOf" srcId="{FA897EA5-5206-4EEF-8A87-99BDE0C01A08}" destId="{2DC5442A-57A1-4FFE-9EED-4D07772EAAFC}" srcOrd="9" destOrd="0" presId="urn:microsoft.com/office/officeart/2005/8/layout/target3"/>
    <dgm:cxn modelId="{FDF81B61-FEDF-428D-88EB-1807F1C65A02}" type="presParOf" srcId="{FA897EA5-5206-4EEF-8A87-99BDE0C01A08}" destId="{75F58D0E-B207-49FE-80A6-DAD8CC96AAA6}" srcOrd="10" destOrd="0" presId="urn:microsoft.com/office/officeart/2005/8/layout/target3"/>
    <dgm:cxn modelId="{B5404C57-99F9-4409-97CA-0B5FE4845712}" type="presParOf" srcId="{FA897EA5-5206-4EEF-8A87-99BDE0C01A08}" destId="{6F0D8093-1A7B-4692-A015-E72F970FDF15}" srcOrd="11" destOrd="0" presId="urn:microsoft.com/office/officeart/2005/8/layout/target3"/>
    <dgm:cxn modelId="{3570DE22-9F8D-4E92-80BA-91628A40FEF1}" type="presParOf" srcId="{FA897EA5-5206-4EEF-8A87-99BDE0C01A08}" destId="{3AA55F3B-558D-4984-BF51-058C0A5147AB}" srcOrd="12" destOrd="0" presId="urn:microsoft.com/office/officeart/2005/8/layout/target3"/>
    <dgm:cxn modelId="{50892BE2-35BA-45D3-81FE-3A20C6C4C1E4}" type="presParOf" srcId="{FA897EA5-5206-4EEF-8A87-99BDE0C01A08}" destId="{5843DA04-86C8-4EBE-85DB-9B38F376B3A1}" srcOrd="13" destOrd="0" presId="urn:microsoft.com/office/officeart/2005/8/layout/target3"/>
    <dgm:cxn modelId="{690B9CD2-8402-442B-9320-49B5A8A8D06B}" type="presParOf" srcId="{FA897EA5-5206-4EEF-8A87-99BDE0C01A08}" destId="{0D70A7F9-C28F-490D-AA68-D75E840B6AA7}" srcOrd="14" destOrd="0" presId="urn:microsoft.com/office/officeart/2005/8/layout/target3"/>
    <dgm:cxn modelId="{EFEADDCA-627D-4A48-AA4A-6D4FC5F30655}" type="presParOf" srcId="{FA897EA5-5206-4EEF-8A87-99BDE0C01A08}" destId="{3921CD71-2D0A-4D2A-A683-BBD09C5DE4BE}"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705861-63FF-460A-9CC0-45FE7D440746}"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US"/>
        </a:p>
      </dgm:t>
    </dgm:pt>
    <dgm:pt modelId="{54DF6887-D9E7-4D0B-85F2-0A7ECBD10BA3}">
      <dgm:prSet/>
      <dgm:spPr/>
      <dgm:t>
        <a:bodyPr/>
        <a:lstStyle/>
        <a:p>
          <a:r>
            <a:rPr lang="en-US" dirty="0"/>
            <a:t>FORUM’s Role: </a:t>
          </a:r>
        </a:p>
      </dgm:t>
    </dgm:pt>
    <dgm:pt modelId="{08BF2002-505A-4602-AD4B-50509ED7CD73}" type="parTrans" cxnId="{FE8D0DEA-4ABC-469B-BBB3-D075A21C2B4B}">
      <dgm:prSet/>
      <dgm:spPr/>
      <dgm:t>
        <a:bodyPr/>
        <a:lstStyle/>
        <a:p>
          <a:endParaRPr lang="en-US"/>
        </a:p>
      </dgm:t>
    </dgm:pt>
    <dgm:pt modelId="{8FBEBB10-E484-430B-86F2-E230166BAE77}" type="sibTrans" cxnId="{FE8D0DEA-4ABC-469B-BBB3-D075A21C2B4B}">
      <dgm:prSet/>
      <dgm:spPr/>
      <dgm:t>
        <a:bodyPr/>
        <a:lstStyle/>
        <a:p>
          <a:endParaRPr lang="en-US"/>
        </a:p>
      </dgm:t>
    </dgm:pt>
    <dgm:pt modelId="{BA2662D4-5B98-4C9A-950F-CE8270F5B637}">
      <dgm:prSet/>
      <dgm:spPr/>
      <dgm:t>
        <a:bodyPr/>
        <a:lstStyle/>
        <a:p>
          <a:r>
            <a:rPr lang="en-US" dirty="0"/>
            <a:t>commission and partner with RAND Corp to conduct Round 1.0, Round 2.0, and Round 3.0 analyses per MOU </a:t>
          </a:r>
        </a:p>
      </dgm:t>
    </dgm:pt>
    <dgm:pt modelId="{6ECF696B-C93D-4305-85ED-C68150DEE518}" type="parTrans" cxnId="{EC249231-C781-4A66-9872-BC3C5533FE3D}">
      <dgm:prSet/>
      <dgm:spPr/>
      <dgm:t>
        <a:bodyPr/>
        <a:lstStyle/>
        <a:p>
          <a:endParaRPr lang="en-US"/>
        </a:p>
      </dgm:t>
    </dgm:pt>
    <dgm:pt modelId="{1A39535B-A42F-4099-BE40-9601858ACF10}" type="sibTrans" cxnId="{EC249231-C781-4A66-9872-BC3C5533FE3D}">
      <dgm:prSet/>
      <dgm:spPr/>
      <dgm:t>
        <a:bodyPr/>
        <a:lstStyle/>
        <a:p>
          <a:endParaRPr lang="en-US"/>
        </a:p>
      </dgm:t>
    </dgm:pt>
    <dgm:pt modelId="{EC18FE61-D4AE-46BC-B046-7EA97EC72BD9}">
      <dgm:prSet/>
      <dgm:spPr/>
      <dgm:t>
        <a:bodyPr/>
        <a:lstStyle/>
        <a:p>
          <a:r>
            <a:rPr lang="en-US" dirty="0">
              <a:solidFill>
                <a:schemeClr val="tx1"/>
              </a:solidFill>
            </a:rPr>
            <a:t>RAND’s Role: </a:t>
          </a:r>
        </a:p>
      </dgm:t>
    </dgm:pt>
    <dgm:pt modelId="{5E004754-1FC3-4F75-9E86-7F78699BB9C6}" type="parTrans" cxnId="{88633AF7-BC8E-413A-8B8F-2DDFE59CB619}">
      <dgm:prSet/>
      <dgm:spPr/>
      <dgm:t>
        <a:bodyPr/>
        <a:lstStyle/>
        <a:p>
          <a:endParaRPr lang="en-US"/>
        </a:p>
      </dgm:t>
    </dgm:pt>
    <dgm:pt modelId="{4993104C-81C6-4C83-9B52-C618AD4AD765}" type="sibTrans" cxnId="{88633AF7-BC8E-413A-8B8F-2DDFE59CB619}">
      <dgm:prSet/>
      <dgm:spPr/>
      <dgm:t>
        <a:bodyPr/>
        <a:lstStyle/>
        <a:p>
          <a:endParaRPr lang="en-US"/>
        </a:p>
      </dgm:t>
    </dgm:pt>
    <dgm:pt modelId="{EB520773-AA4D-48FF-9510-4A45667F12D1}">
      <dgm:prSet/>
      <dgm:spPr/>
      <dgm:t>
        <a:bodyPr/>
        <a:lstStyle/>
        <a:p>
          <a:r>
            <a:rPr lang="en-US" dirty="0">
              <a:solidFill>
                <a:schemeClr val="tx1"/>
              </a:solidFill>
            </a:rPr>
            <a:t>conduct all study analyses</a:t>
          </a:r>
        </a:p>
      </dgm:t>
    </dgm:pt>
    <dgm:pt modelId="{5FA072EA-2289-4AE9-8C17-024A5E8D9A4F}" type="parTrans" cxnId="{BC21B892-C205-481B-A387-C533A7ADC16B}">
      <dgm:prSet/>
      <dgm:spPr/>
      <dgm:t>
        <a:bodyPr/>
        <a:lstStyle/>
        <a:p>
          <a:endParaRPr lang="en-US"/>
        </a:p>
      </dgm:t>
    </dgm:pt>
    <dgm:pt modelId="{329A80F8-70F8-4C18-ABA1-1AACE8189F98}" type="sibTrans" cxnId="{BC21B892-C205-481B-A387-C533A7ADC16B}">
      <dgm:prSet/>
      <dgm:spPr/>
      <dgm:t>
        <a:bodyPr/>
        <a:lstStyle/>
        <a:p>
          <a:endParaRPr lang="en-US"/>
        </a:p>
      </dgm:t>
    </dgm:pt>
    <dgm:pt modelId="{678DB1B7-7673-40E4-A96F-69D08F9A45A5}">
      <dgm:prSet/>
      <dgm:spPr/>
      <dgm:t>
        <a:bodyPr/>
        <a:lstStyle/>
        <a:p>
          <a:pPr>
            <a:buFont typeface="Symbol" panose="05050102010706020507" pitchFamily="18" charset="2"/>
            <a:buChar char=""/>
          </a:pPr>
          <a:r>
            <a:rPr lang="en-US" dirty="0">
              <a:solidFill>
                <a:schemeClr val="tx1"/>
              </a:solidFill>
            </a:rPr>
            <a:t>prepare study final reports and supplemental material</a:t>
          </a:r>
        </a:p>
      </dgm:t>
    </dgm:pt>
    <dgm:pt modelId="{5EA29035-2E1C-4FDF-A093-0C645217B377}" type="parTrans" cxnId="{5F407264-1165-4318-BE4E-2A3432051A22}">
      <dgm:prSet/>
      <dgm:spPr/>
      <dgm:t>
        <a:bodyPr/>
        <a:lstStyle/>
        <a:p>
          <a:endParaRPr lang="en-US"/>
        </a:p>
      </dgm:t>
    </dgm:pt>
    <dgm:pt modelId="{509F9831-10E7-4F53-AE54-27F56371AB7B}" type="sibTrans" cxnId="{5F407264-1165-4318-BE4E-2A3432051A22}">
      <dgm:prSet/>
      <dgm:spPr/>
      <dgm:t>
        <a:bodyPr/>
        <a:lstStyle/>
        <a:p>
          <a:endParaRPr lang="en-US"/>
        </a:p>
      </dgm:t>
    </dgm:pt>
    <dgm:pt modelId="{A9514127-B75C-4DBF-96FD-9B9E1A4E717C}">
      <dgm:prSet/>
      <dgm:spPr/>
      <dgm:t>
        <a:bodyPr/>
        <a:lstStyle/>
        <a:p>
          <a:pPr>
            <a:buFont typeface="Symbol" panose="05050102010706020507" pitchFamily="18" charset="2"/>
            <a:buChar char=""/>
          </a:pPr>
          <a:r>
            <a:rPr lang="en-US" dirty="0">
              <a:solidFill>
                <a:schemeClr val="tx1"/>
              </a:solidFill>
            </a:rPr>
            <a:t>co-develop study design</a:t>
          </a:r>
        </a:p>
      </dgm:t>
    </dgm:pt>
    <dgm:pt modelId="{4526919E-1AC3-427F-8718-906FBFB2E82B}" type="parTrans" cxnId="{1ECE17A7-04DD-4148-9B96-ABE531E0935E}">
      <dgm:prSet/>
      <dgm:spPr/>
      <dgm:t>
        <a:bodyPr/>
        <a:lstStyle/>
        <a:p>
          <a:endParaRPr lang="en-US"/>
        </a:p>
      </dgm:t>
    </dgm:pt>
    <dgm:pt modelId="{6AA8DC41-664D-4BDB-A63F-9161C2247050}" type="sibTrans" cxnId="{1ECE17A7-04DD-4148-9B96-ABE531E0935E}">
      <dgm:prSet/>
      <dgm:spPr/>
      <dgm:t>
        <a:bodyPr/>
        <a:lstStyle/>
        <a:p>
          <a:endParaRPr lang="en-US"/>
        </a:p>
      </dgm:t>
    </dgm:pt>
    <dgm:pt modelId="{6903C20A-99E2-4B82-A75C-04B0D139DDBA}">
      <dgm:prSet/>
      <dgm:spPr/>
      <dgm:t>
        <a:bodyPr/>
        <a:lstStyle/>
        <a:p>
          <a:pPr>
            <a:buFont typeface="Symbol" panose="05050102010706020507" pitchFamily="18" charset="2"/>
            <a:buChar char=""/>
          </a:pPr>
          <a:r>
            <a:rPr lang="en-US" dirty="0">
              <a:solidFill>
                <a:schemeClr val="tx1"/>
              </a:solidFill>
            </a:rPr>
            <a:t>co-recruit nationally for study participation</a:t>
          </a:r>
        </a:p>
      </dgm:t>
    </dgm:pt>
    <dgm:pt modelId="{EDE63449-C4D3-4C85-B6B4-A7A373F3BC3E}" type="parTrans" cxnId="{CAC0507D-59C0-4624-96E6-11BDBC5799F1}">
      <dgm:prSet/>
      <dgm:spPr/>
      <dgm:t>
        <a:bodyPr/>
        <a:lstStyle/>
        <a:p>
          <a:endParaRPr lang="en-US"/>
        </a:p>
      </dgm:t>
    </dgm:pt>
    <dgm:pt modelId="{4DDEC0D4-710A-4859-A606-E6605F2C9275}" type="sibTrans" cxnId="{CAC0507D-59C0-4624-96E6-11BDBC5799F1}">
      <dgm:prSet/>
      <dgm:spPr/>
      <dgm:t>
        <a:bodyPr/>
        <a:lstStyle/>
        <a:p>
          <a:endParaRPr lang="en-US"/>
        </a:p>
      </dgm:t>
    </dgm:pt>
    <dgm:pt modelId="{C3438B56-72C4-442C-96FC-280FB10022DD}">
      <dgm:prSet/>
      <dgm:spPr/>
      <dgm:t>
        <a:bodyPr/>
        <a:lstStyle/>
        <a:p>
          <a:pPr>
            <a:buFont typeface="Symbol" panose="05050102010706020507" pitchFamily="18" charset="2"/>
            <a:buChar char=""/>
          </a:pPr>
          <a:r>
            <a:rPr lang="en-US"/>
            <a:t>co-develop study design</a:t>
          </a:r>
        </a:p>
      </dgm:t>
    </dgm:pt>
    <dgm:pt modelId="{78BF2BC4-1391-442D-BFBF-54F46923AEC6}" type="parTrans" cxnId="{421AC626-D1C9-432C-B9FA-C41BD9D02C43}">
      <dgm:prSet/>
      <dgm:spPr/>
      <dgm:t>
        <a:bodyPr/>
        <a:lstStyle/>
        <a:p>
          <a:endParaRPr lang="en-US"/>
        </a:p>
      </dgm:t>
    </dgm:pt>
    <dgm:pt modelId="{FA18F9E0-CBE9-48A5-B2CF-0211339CB35B}" type="sibTrans" cxnId="{421AC626-D1C9-432C-B9FA-C41BD9D02C43}">
      <dgm:prSet/>
      <dgm:spPr/>
      <dgm:t>
        <a:bodyPr/>
        <a:lstStyle/>
        <a:p>
          <a:endParaRPr lang="en-US"/>
        </a:p>
      </dgm:t>
    </dgm:pt>
    <dgm:pt modelId="{B273F9C9-E586-41FD-BED2-6E0DF6592191}">
      <dgm:prSet/>
      <dgm:spPr/>
      <dgm:t>
        <a:bodyPr/>
        <a:lstStyle/>
        <a:p>
          <a:pPr>
            <a:buFont typeface="Symbol" panose="05050102010706020507" pitchFamily="18" charset="2"/>
            <a:buChar char=""/>
          </a:pPr>
          <a:r>
            <a:rPr lang="en-US" dirty="0"/>
            <a:t>co-recruit nationally for study participation</a:t>
          </a:r>
        </a:p>
      </dgm:t>
    </dgm:pt>
    <dgm:pt modelId="{9B946F60-4412-43A8-B047-5B8D0ED85F44}" type="parTrans" cxnId="{4BF82635-49C5-4AFF-A946-E5787FF94715}">
      <dgm:prSet/>
      <dgm:spPr/>
      <dgm:t>
        <a:bodyPr/>
        <a:lstStyle/>
        <a:p>
          <a:endParaRPr lang="en-US"/>
        </a:p>
      </dgm:t>
    </dgm:pt>
    <dgm:pt modelId="{F2B2EA04-BAB3-4EAB-90D0-84E42B832B6D}" type="sibTrans" cxnId="{4BF82635-49C5-4AFF-A946-E5787FF94715}">
      <dgm:prSet/>
      <dgm:spPr/>
      <dgm:t>
        <a:bodyPr/>
        <a:lstStyle/>
        <a:p>
          <a:endParaRPr lang="en-US"/>
        </a:p>
      </dgm:t>
    </dgm:pt>
    <dgm:pt modelId="{0A105C1A-1668-40DF-A955-F918331EE02E}" type="pres">
      <dgm:prSet presAssocID="{4C705861-63FF-460A-9CC0-45FE7D440746}" presName="diagram" presStyleCnt="0">
        <dgm:presLayoutVars>
          <dgm:dir/>
          <dgm:resizeHandles val="exact"/>
        </dgm:presLayoutVars>
      </dgm:prSet>
      <dgm:spPr/>
    </dgm:pt>
    <dgm:pt modelId="{D03F08D8-781E-4E47-8CC3-54F0E69DDC88}" type="pres">
      <dgm:prSet presAssocID="{54DF6887-D9E7-4D0B-85F2-0A7ECBD10BA3}" presName="node" presStyleLbl="node1" presStyleIdx="0" presStyleCnt="2">
        <dgm:presLayoutVars>
          <dgm:bulletEnabled val="1"/>
        </dgm:presLayoutVars>
      </dgm:prSet>
      <dgm:spPr/>
    </dgm:pt>
    <dgm:pt modelId="{F0DA5F35-EAFC-4251-A95B-D21B64C81F9A}" type="pres">
      <dgm:prSet presAssocID="{8FBEBB10-E484-430B-86F2-E230166BAE77}" presName="sibTrans" presStyleCnt="0"/>
      <dgm:spPr/>
    </dgm:pt>
    <dgm:pt modelId="{B7C31F3E-5952-4363-B0EE-58D59EA451C3}" type="pres">
      <dgm:prSet presAssocID="{EC18FE61-D4AE-46BC-B046-7EA97EC72BD9}" presName="node" presStyleLbl="node1" presStyleIdx="1" presStyleCnt="2">
        <dgm:presLayoutVars>
          <dgm:bulletEnabled val="1"/>
        </dgm:presLayoutVars>
      </dgm:prSet>
      <dgm:spPr/>
    </dgm:pt>
  </dgm:ptLst>
  <dgm:cxnLst>
    <dgm:cxn modelId="{524C1A00-AE67-4406-9780-984DD1C2712F}" type="presOf" srcId="{BA2662D4-5B98-4C9A-950F-CE8270F5B637}" destId="{D03F08D8-781E-4E47-8CC3-54F0E69DDC88}" srcOrd="0" destOrd="1" presId="urn:microsoft.com/office/officeart/2005/8/layout/default"/>
    <dgm:cxn modelId="{83A5DB05-8F16-4CC3-B12E-32B899610AC6}" type="presOf" srcId="{678DB1B7-7673-40E4-A96F-69D08F9A45A5}" destId="{B7C31F3E-5952-4363-B0EE-58D59EA451C3}" srcOrd="0" destOrd="2" presId="urn:microsoft.com/office/officeart/2005/8/layout/default"/>
    <dgm:cxn modelId="{9DDDC20A-9798-41EF-B9FE-3BE7F07B2B7A}" type="presOf" srcId="{EC18FE61-D4AE-46BC-B046-7EA97EC72BD9}" destId="{B7C31F3E-5952-4363-B0EE-58D59EA451C3}" srcOrd="0" destOrd="0" presId="urn:microsoft.com/office/officeart/2005/8/layout/default"/>
    <dgm:cxn modelId="{41221213-1C3C-432B-A1C5-022F4E071542}" type="presOf" srcId="{A9514127-B75C-4DBF-96FD-9B9E1A4E717C}" destId="{B7C31F3E-5952-4363-B0EE-58D59EA451C3}" srcOrd="0" destOrd="3" presId="urn:microsoft.com/office/officeart/2005/8/layout/default"/>
    <dgm:cxn modelId="{421AC626-D1C9-432C-B9FA-C41BD9D02C43}" srcId="{54DF6887-D9E7-4D0B-85F2-0A7ECBD10BA3}" destId="{C3438B56-72C4-442C-96FC-280FB10022DD}" srcOrd="1" destOrd="0" parTransId="{78BF2BC4-1391-442D-BFBF-54F46923AEC6}" sibTransId="{FA18F9E0-CBE9-48A5-B2CF-0211339CB35B}"/>
    <dgm:cxn modelId="{EC249231-C781-4A66-9872-BC3C5533FE3D}" srcId="{54DF6887-D9E7-4D0B-85F2-0A7ECBD10BA3}" destId="{BA2662D4-5B98-4C9A-950F-CE8270F5B637}" srcOrd="0" destOrd="0" parTransId="{6ECF696B-C93D-4305-85ED-C68150DEE518}" sibTransId="{1A39535B-A42F-4099-BE40-9601858ACF10}"/>
    <dgm:cxn modelId="{4BF82635-49C5-4AFF-A946-E5787FF94715}" srcId="{54DF6887-D9E7-4D0B-85F2-0A7ECBD10BA3}" destId="{B273F9C9-E586-41FD-BED2-6E0DF6592191}" srcOrd="2" destOrd="0" parTransId="{9B946F60-4412-43A8-B047-5B8D0ED85F44}" sibTransId="{F2B2EA04-BAB3-4EAB-90D0-84E42B832B6D}"/>
    <dgm:cxn modelId="{5F407264-1165-4318-BE4E-2A3432051A22}" srcId="{EC18FE61-D4AE-46BC-B046-7EA97EC72BD9}" destId="{678DB1B7-7673-40E4-A96F-69D08F9A45A5}" srcOrd="1" destOrd="0" parTransId="{5EA29035-2E1C-4FDF-A093-0C645217B377}" sibTransId="{509F9831-10E7-4F53-AE54-27F56371AB7B}"/>
    <dgm:cxn modelId="{71F6B246-A165-47D8-83DB-4F972201A191}" type="presOf" srcId="{4C705861-63FF-460A-9CC0-45FE7D440746}" destId="{0A105C1A-1668-40DF-A955-F918331EE02E}" srcOrd="0" destOrd="0" presId="urn:microsoft.com/office/officeart/2005/8/layout/default"/>
    <dgm:cxn modelId="{CAC0507D-59C0-4624-96E6-11BDBC5799F1}" srcId="{EC18FE61-D4AE-46BC-B046-7EA97EC72BD9}" destId="{6903C20A-99E2-4B82-A75C-04B0D139DDBA}" srcOrd="3" destOrd="0" parTransId="{EDE63449-C4D3-4C85-B6B4-A7A373F3BC3E}" sibTransId="{4DDEC0D4-710A-4859-A606-E6605F2C9275}"/>
    <dgm:cxn modelId="{BC21B892-C205-481B-A387-C533A7ADC16B}" srcId="{EC18FE61-D4AE-46BC-B046-7EA97EC72BD9}" destId="{EB520773-AA4D-48FF-9510-4A45667F12D1}" srcOrd="0" destOrd="0" parTransId="{5FA072EA-2289-4AE9-8C17-024A5E8D9A4F}" sibTransId="{329A80F8-70F8-4C18-ABA1-1AACE8189F98}"/>
    <dgm:cxn modelId="{D64D9FA3-AC81-4253-8E38-8EB53B97AFC3}" type="presOf" srcId="{EB520773-AA4D-48FF-9510-4A45667F12D1}" destId="{B7C31F3E-5952-4363-B0EE-58D59EA451C3}" srcOrd="0" destOrd="1" presId="urn:microsoft.com/office/officeart/2005/8/layout/default"/>
    <dgm:cxn modelId="{1ECE17A7-04DD-4148-9B96-ABE531E0935E}" srcId="{EC18FE61-D4AE-46BC-B046-7EA97EC72BD9}" destId="{A9514127-B75C-4DBF-96FD-9B9E1A4E717C}" srcOrd="2" destOrd="0" parTransId="{4526919E-1AC3-427F-8718-906FBFB2E82B}" sibTransId="{6AA8DC41-664D-4BDB-A63F-9161C2247050}"/>
    <dgm:cxn modelId="{D33A87A9-FB86-4F63-9A41-3EB5EE04C848}" type="presOf" srcId="{6903C20A-99E2-4B82-A75C-04B0D139DDBA}" destId="{B7C31F3E-5952-4363-B0EE-58D59EA451C3}" srcOrd="0" destOrd="4" presId="urn:microsoft.com/office/officeart/2005/8/layout/default"/>
    <dgm:cxn modelId="{423F91DC-1105-418F-849D-20239B3B5179}" type="presOf" srcId="{B273F9C9-E586-41FD-BED2-6E0DF6592191}" destId="{D03F08D8-781E-4E47-8CC3-54F0E69DDC88}" srcOrd="0" destOrd="3" presId="urn:microsoft.com/office/officeart/2005/8/layout/default"/>
    <dgm:cxn modelId="{89D625DE-B0B4-4545-8AE4-E88AB96469DF}" type="presOf" srcId="{C3438B56-72C4-442C-96FC-280FB10022DD}" destId="{D03F08D8-781E-4E47-8CC3-54F0E69DDC88}" srcOrd="0" destOrd="2" presId="urn:microsoft.com/office/officeart/2005/8/layout/default"/>
    <dgm:cxn modelId="{FE8D0DEA-4ABC-469B-BBB3-D075A21C2B4B}" srcId="{4C705861-63FF-460A-9CC0-45FE7D440746}" destId="{54DF6887-D9E7-4D0B-85F2-0A7ECBD10BA3}" srcOrd="0" destOrd="0" parTransId="{08BF2002-505A-4602-AD4B-50509ED7CD73}" sibTransId="{8FBEBB10-E484-430B-86F2-E230166BAE77}"/>
    <dgm:cxn modelId="{D2659EEF-7F9D-454A-A932-7CD69C3FB41E}" type="presOf" srcId="{54DF6887-D9E7-4D0B-85F2-0A7ECBD10BA3}" destId="{D03F08D8-781E-4E47-8CC3-54F0E69DDC88}" srcOrd="0" destOrd="0" presId="urn:microsoft.com/office/officeart/2005/8/layout/default"/>
    <dgm:cxn modelId="{88633AF7-BC8E-413A-8B8F-2DDFE59CB619}" srcId="{4C705861-63FF-460A-9CC0-45FE7D440746}" destId="{EC18FE61-D4AE-46BC-B046-7EA97EC72BD9}" srcOrd="1" destOrd="0" parTransId="{5E004754-1FC3-4F75-9E86-7F78699BB9C6}" sibTransId="{4993104C-81C6-4C83-9B52-C618AD4AD765}"/>
    <dgm:cxn modelId="{C1B4AE6A-6E36-4DF8-8651-2BBAFEA1F1B4}" type="presParOf" srcId="{0A105C1A-1668-40DF-A955-F918331EE02E}" destId="{D03F08D8-781E-4E47-8CC3-54F0E69DDC88}" srcOrd="0" destOrd="0" presId="urn:microsoft.com/office/officeart/2005/8/layout/default"/>
    <dgm:cxn modelId="{6ADCD392-0009-4861-BDF7-54E31F8D3ECD}" type="presParOf" srcId="{0A105C1A-1668-40DF-A955-F918331EE02E}" destId="{F0DA5F35-EAFC-4251-A95B-D21B64C81F9A}" srcOrd="1" destOrd="0" presId="urn:microsoft.com/office/officeart/2005/8/layout/default"/>
    <dgm:cxn modelId="{E61DF563-96D4-423F-AD8D-7B79CFF8A2B7}" type="presParOf" srcId="{0A105C1A-1668-40DF-A955-F918331EE02E}" destId="{B7C31F3E-5952-4363-B0EE-58D59EA451C3}"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5208AF-2582-47E1-8471-D1F878BA9F26}"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en-US"/>
        </a:p>
      </dgm:t>
    </dgm:pt>
    <dgm:pt modelId="{50AE2CA6-7125-4AA3-9340-AAA8836047BD}">
      <dgm:prSet custT="1"/>
      <dgm:spPr>
        <a:solidFill>
          <a:schemeClr val="accent5">
            <a:lumMod val="75000"/>
          </a:schemeClr>
        </a:solidFill>
      </dgm:spPr>
      <dgm:t>
        <a:bodyPr/>
        <a:lstStyle/>
        <a:p>
          <a:pPr rtl="0"/>
          <a:r>
            <a:rPr lang="en-US" sz="2800" dirty="0"/>
            <a:t>Aim: </a:t>
          </a:r>
        </a:p>
        <a:p>
          <a:pPr rtl="0"/>
          <a:r>
            <a:rPr lang="en-US" sz="2800" dirty="0"/>
            <a:t>To develop a fair method to compare hospital prices for public reporting</a:t>
          </a:r>
        </a:p>
      </dgm:t>
    </dgm:pt>
    <dgm:pt modelId="{D683AAD9-5D95-4A22-A54C-5B723BDCEA93}" type="parTrans" cxnId="{2E69CE98-767C-45DC-82AE-C328B447F438}">
      <dgm:prSet/>
      <dgm:spPr/>
      <dgm:t>
        <a:bodyPr/>
        <a:lstStyle/>
        <a:p>
          <a:endParaRPr lang="en-US"/>
        </a:p>
      </dgm:t>
    </dgm:pt>
    <dgm:pt modelId="{EBFF5966-B798-4D8C-B4FB-9556C70BAAB4}" type="sibTrans" cxnId="{2E69CE98-767C-45DC-82AE-C328B447F438}">
      <dgm:prSet/>
      <dgm:spPr/>
      <dgm:t>
        <a:bodyPr/>
        <a:lstStyle/>
        <a:p>
          <a:endParaRPr lang="en-US"/>
        </a:p>
      </dgm:t>
    </dgm:pt>
    <dgm:pt modelId="{C9CE9162-C475-4FB8-B7D9-2EAB92BDE0C8}">
      <dgm:prSet custT="1"/>
      <dgm:spPr>
        <a:solidFill>
          <a:schemeClr val="bg1">
            <a:lumMod val="95000"/>
            <a:alpha val="90000"/>
          </a:schemeClr>
        </a:solidFill>
      </dgm:spPr>
      <dgm:t>
        <a:bodyPr/>
        <a:lstStyle/>
        <a:p>
          <a:pPr rtl="0"/>
          <a:r>
            <a:rPr lang="en-US" sz="2000" dirty="0"/>
            <a:t>The best method the Forum believed was to convert allowable payments made by employers to what Medicare would have paid for the exact service, thus report </a:t>
          </a:r>
          <a:r>
            <a:rPr lang="en-US" sz="2000" b="1" u="sng" dirty="0"/>
            <a:t>relative prices</a:t>
          </a:r>
          <a:endParaRPr lang="en-US" sz="2000" dirty="0"/>
        </a:p>
      </dgm:t>
    </dgm:pt>
    <dgm:pt modelId="{04AB5B58-C724-4D15-B847-B4A4C592FFAE}" type="parTrans" cxnId="{E4A061F8-4E65-41E9-B488-DB60357714D7}">
      <dgm:prSet/>
      <dgm:spPr/>
      <dgm:t>
        <a:bodyPr/>
        <a:lstStyle/>
        <a:p>
          <a:endParaRPr lang="en-US"/>
        </a:p>
      </dgm:t>
    </dgm:pt>
    <dgm:pt modelId="{59B180E8-05F9-44F1-8AE7-378140EF319F}" type="sibTrans" cxnId="{E4A061F8-4E65-41E9-B488-DB60357714D7}">
      <dgm:prSet/>
      <dgm:spPr/>
      <dgm:t>
        <a:bodyPr/>
        <a:lstStyle/>
        <a:p>
          <a:endParaRPr lang="en-US"/>
        </a:p>
      </dgm:t>
    </dgm:pt>
    <dgm:pt modelId="{D2E12143-5A4A-45DC-8A3F-9B9999EB46E1}">
      <dgm:prSet custT="1"/>
      <dgm:spPr>
        <a:solidFill>
          <a:schemeClr val="bg1">
            <a:lumMod val="95000"/>
            <a:alpha val="90000"/>
          </a:schemeClr>
        </a:solidFill>
      </dgm:spPr>
      <dgm:t>
        <a:bodyPr/>
        <a:lstStyle/>
        <a:p>
          <a:pPr rtl="0"/>
          <a:r>
            <a:rPr lang="en-US" sz="2000" dirty="0"/>
            <a:t>For Example: the report shows that employers paid Hospital “A” 200% or 2X on average what Medicare would have paid and Hospital “B” was paid 350% or 3.5X on average what Medicare would have paid</a:t>
          </a:r>
        </a:p>
      </dgm:t>
    </dgm:pt>
    <dgm:pt modelId="{149DDC83-956F-41D7-B169-5FF7FB62872C}" type="parTrans" cxnId="{B94FAD0E-DA8A-4A75-893F-6172E9DFFCF9}">
      <dgm:prSet/>
      <dgm:spPr/>
      <dgm:t>
        <a:bodyPr/>
        <a:lstStyle/>
        <a:p>
          <a:endParaRPr lang="en-US"/>
        </a:p>
      </dgm:t>
    </dgm:pt>
    <dgm:pt modelId="{CB7F0F8A-D444-4D0B-A220-204A28D2CBFC}" type="sibTrans" cxnId="{B94FAD0E-DA8A-4A75-893F-6172E9DFFCF9}">
      <dgm:prSet/>
      <dgm:spPr/>
      <dgm:t>
        <a:bodyPr/>
        <a:lstStyle/>
        <a:p>
          <a:endParaRPr lang="en-US"/>
        </a:p>
      </dgm:t>
    </dgm:pt>
    <dgm:pt modelId="{21CF06B7-8082-4A8A-A894-7EAA21D25ED5}">
      <dgm:prSet custT="1"/>
      <dgm:spPr>
        <a:solidFill>
          <a:schemeClr val="bg1">
            <a:lumMod val="95000"/>
            <a:alpha val="90000"/>
          </a:schemeClr>
        </a:solidFill>
      </dgm:spPr>
      <dgm:t>
        <a:bodyPr/>
        <a:lstStyle/>
        <a:p>
          <a:pPr rtl="0"/>
          <a:endParaRPr lang="en-US" sz="2000" dirty="0"/>
        </a:p>
      </dgm:t>
    </dgm:pt>
    <dgm:pt modelId="{C063CEA1-C517-44D9-BC70-7C0153271E31}" type="parTrans" cxnId="{17619728-317C-44AC-956E-1B0F43872F69}">
      <dgm:prSet/>
      <dgm:spPr/>
      <dgm:t>
        <a:bodyPr/>
        <a:lstStyle/>
        <a:p>
          <a:endParaRPr lang="en-US"/>
        </a:p>
      </dgm:t>
    </dgm:pt>
    <dgm:pt modelId="{5CE8A482-A3BD-49FA-A51D-7E3E0E236126}" type="sibTrans" cxnId="{17619728-317C-44AC-956E-1B0F43872F69}">
      <dgm:prSet/>
      <dgm:spPr/>
      <dgm:t>
        <a:bodyPr/>
        <a:lstStyle/>
        <a:p>
          <a:endParaRPr lang="en-US"/>
        </a:p>
      </dgm:t>
    </dgm:pt>
    <dgm:pt modelId="{D6550519-487A-410B-AFCB-7546603F9882}" type="pres">
      <dgm:prSet presAssocID="{D15208AF-2582-47E1-8471-D1F878BA9F26}" presName="Name0" presStyleCnt="0">
        <dgm:presLayoutVars>
          <dgm:dir/>
          <dgm:animLvl val="lvl"/>
          <dgm:resizeHandles val="exact"/>
        </dgm:presLayoutVars>
      </dgm:prSet>
      <dgm:spPr/>
    </dgm:pt>
    <dgm:pt modelId="{3F9207A9-6789-4743-9882-A81681353909}" type="pres">
      <dgm:prSet presAssocID="{50AE2CA6-7125-4AA3-9340-AAA8836047BD}" presName="linNode" presStyleCnt="0"/>
      <dgm:spPr/>
    </dgm:pt>
    <dgm:pt modelId="{9A71179D-4FA9-4189-B93C-91C9F53C35C6}" type="pres">
      <dgm:prSet presAssocID="{50AE2CA6-7125-4AA3-9340-AAA8836047BD}" presName="parentText" presStyleLbl="node1" presStyleIdx="0" presStyleCnt="1" custScaleY="100098" custLinFactNeighborX="-39098" custLinFactNeighborY="2763">
        <dgm:presLayoutVars>
          <dgm:chMax val="1"/>
          <dgm:bulletEnabled val="1"/>
        </dgm:presLayoutVars>
      </dgm:prSet>
      <dgm:spPr/>
    </dgm:pt>
    <dgm:pt modelId="{673E0D21-9D9B-4189-BBD4-738581A0AF11}" type="pres">
      <dgm:prSet presAssocID="{50AE2CA6-7125-4AA3-9340-AAA8836047BD}" presName="descendantText" presStyleLbl="alignAccFollowNode1" presStyleIdx="0" presStyleCnt="1" custScaleY="111311">
        <dgm:presLayoutVars>
          <dgm:bulletEnabled val="1"/>
        </dgm:presLayoutVars>
      </dgm:prSet>
      <dgm:spPr/>
    </dgm:pt>
  </dgm:ptLst>
  <dgm:cxnLst>
    <dgm:cxn modelId="{E43C9F04-93B4-46AE-BCE8-5CB4C3558CEE}" type="presOf" srcId="{21CF06B7-8082-4A8A-A894-7EAA21D25ED5}" destId="{673E0D21-9D9B-4189-BBD4-738581A0AF11}" srcOrd="0" destOrd="1" presId="urn:microsoft.com/office/officeart/2005/8/layout/vList5"/>
    <dgm:cxn modelId="{B94FAD0E-DA8A-4A75-893F-6172E9DFFCF9}" srcId="{50AE2CA6-7125-4AA3-9340-AAA8836047BD}" destId="{D2E12143-5A4A-45DC-8A3F-9B9999EB46E1}" srcOrd="2" destOrd="0" parTransId="{149DDC83-956F-41D7-B169-5FF7FB62872C}" sibTransId="{CB7F0F8A-D444-4D0B-A220-204A28D2CBFC}"/>
    <dgm:cxn modelId="{17619728-317C-44AC-956E-1B0F43872F69}" srcId="{50AE2CA6-7125-4AA3-9340-AAA8836047BD}" destId="{21CF06B7-8082-4A8A-A894-7EAA21D25ED5}" srcOrd="1" destOrd="0" parTransId="{C063CEA1-C517-44D9-BC70-7C0153271E31}" sibTransId="{5CE8A482-A3BD-49FA-A51D-7E3E0E236126}"/>
    <dgm:cxn modelId="{41B49F30-7C17-4228-AE5A-43382D3BCB62}" type="presOf" srcId="{D15208AF-2582-47E1-8471-D1F878BA9F26}" destId="{D6550519-487A-410B-AFCB-7546603F9882}" srcOrd="0" destOrd="0" presId="urn:microsoft.com/office/officeart/2005/8/layout/vList5"/>
    <dgm:cxn modelId="{BFA2ED83-58B9-48E0-9908-34634EE88B9B}" type="presOf" srcId="{C9CE9162-C475-4FB8-B7D9-2EAB92BDE0C8}" destId="{673E0D21-9D9B-4189-BBD4-738581A0AF11}" srcOrd="0" destOrd="0" presId="urn:microsoft.com/office/officeart/2005/8/layout/vList5"/>
    <dgm:cxn modelId="{695A1C84-2F7F-404E-98DE-416363486241}" type="presOf" srcId="{50AE2CA6-7125-4AA3-9340-AAA8836047BD}" destId="{9A71179D-4FA9-4189-B93C-91C9F53C35C6}" srcOrd="0" destOrd="0" presId="urn:microsoft.com/office/officeart/2005/8/layout/vList5"/>
    <dgm:cxn modelId="{04E31F84-03A6-4644-A9C9-A2C5FAB9D440}" type="presOf" srcId="{D2E12143-5A4A-45DC-8A3F-9B9999EB46E1}" destId="{673E0D21-9D9B-4189-BBD4-738581A0AF11}" srcOrd="0" destOrd="2" presId="urn:microsoft.com/office/officeart/2005/8/layout/vList5"/>
    <dgm:cxn modelId="{2E69CE98-767C-45DC-82AE-C328B447F438}" srcId="{D15208AF-2582-47E1-8471-D1F878BA9F26}" destId="{50AE2CA6-7125-4AA3-9340-AAA8836047BD}" srcOrd="0" destOrd="0" parTransId="{D683AAD9-5D95-4A22-A54C-5B723BDCEA93}" sibTransId="{EBFF5966-B798-4D8C-B4FB-9556C70BAAB4}"/>
    <dgm:cxn modelId="{E4A061F8-4E65-41E9-B488-DB60357714D7}" srcId="{50AE2CA6-7125-4AA3-9340-AAA8836047BD}" destId="{C9CE9162-C475-4FB8-B7D9-2EAB92BDE0C8}" srcOrd="0" destOrd="0" parTransId="{04AB5B58-C724-4D15-B847-B4A4C592FFAE}" sibTransId="{59B180E8-05F9-44F1-8AE7-378140EF319F}"/>
    <dgm:cxn modelId="{37FC3B96-509C-47B1-9252-3E249CCA8C82}" type="presParOf" srcId="{D6550519-487A-410B-AFCB-7546603F9882}" destId="{3F9207A9-6789-4743-9882-A81681353909}" srcOrd="0" destOrd="0" presId="urn:microsoft.com/office/officeart/2005/8/layout/vList5"/>
    <dgm:cxn modelId="{C5F0C86B-309D-4F72-92D1-5CF2E99DF849}" type="presParOf" srcId="{3F9207A9-6789-4743-9882-A81681353909}" destId="{9A71179D-4FA9-4189-B93C-91C9F53C35C6}" srcOrd="0" destOrd="0" presId="urn:microsoft.com/office/officeart/2005/8/layout/vList5"/>
    <dgm:cxn modelId="{596C21B8-7DEE-4A4C-9AF6-31E0499FBC13}" type="presParOf" srcId="{3F9207A9-6789-4743-9882-A81681353909}" destId="{673E0D21-9D9B-4189-BBD4-738581A0AF1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453123-1429-4703-968B-34B5AEC2E06C}" type="doc">
      <dgm:prSet loTypeId="urn:microsoft.com/office/officeart/2005/8/layout/venn1" loCatId="relationship" qsTypeId="urn:microsoft.com/office/officeart/2005/8/quickstyle/3d3" qsCatId="3D" csTypeId="urn:microsoft.com/office/officeart/2005/8/colors/accent1_2" csCatId="accent1" phldr="1"/>
      <dgm:spPr/>
      <dgm:t>
        <a:bodyPr/>
        <a:lstStyle/>
        <a:p>
          <a:endParaRPr lang="en-US"/>
        </a:p>
      </dgm:t>
    </dgm:pt>
    <dgm:pt modelId="{E82D9D80-EBE3-4AA9-B662-5FCE4B204E23}">
      <dgm:prSet custT="1"/>
      <dgm:spPr/>
      <dgm:t>
        <a:bodyPr/>
        <a:lstStyle/>
        <a:p>
          <a:pPr rtl="0"/>
          <a:r>
            <a:rPr lang="en-US" sz="2800" dirty="0"/>
            <a:t>Medicare is the Largest Health Insurer in the World</a:t>
          </a:r>
        </a:p>
      </dgm:t>
    </dgm:pt>
    <dgm:pt modelId="{FD46E94A-3CA8-4771-A5CA-778176E21DEF}" type="parTrans" cxnId="{DF8CBF5C-D651-4AC9-B05B-87CB527DC980}">
      <dgm:prSet/>
      <dgm:spPr/>
      <dgm:t>
        <a:bodyPr/>
        <a:lstStyle/>
        <a:p>
          <a:endParaRPr lang="en-US"/>
        </a:p>
      </dgm:t>
    </dgm:pt>
    <dgm:pt modelId="{01C95D58-6371-4D78-A110-6F93410DE12B}" type="sibTrans" cxnId="{DF8CBF5C-D651-4AC9-B05B-87CB527DC980}">
      <dgm:prSet/>
      <dgm:spPr/>
      <dgm:t>
        <a:bodyPr/>
        <a:lstStyle/>
        <a:p>
          <a:endParaRPr lang="en-US"/>
        </a:p>
      </dgm:t>
    </dgm:pt>
    <dgm:pt modelId="{806A9DC7-3709-4536-86D9-BBA508B3D61D}">
      <dgm:prSet custT="1"/>
      <dgm:spPr/>
      <dgm:t>
        <a:bodyPr/>
        <a:lstStyle/>
        <a:p>
          <a:pPr rtl="0"/>
          <a:r>
            <a:rPr lang="en-US" sz="1800" dirty="0"/>
            <a:t>Medicare makes numerous adjustments in price to assure FAIR payments are made to a hospital and their methods are published: </a:t>
          </a:r>
        </a:p>
      </dgm:t>
    </dgm:pt>
    <dgm:pt modelId="{E7638AB4-4AD0-4505-B421-E6903DA38D43}" type="parTrans" cxnId="{45ED1CA0-981E-4165-95C2-19921335FDA2}">
      <dgm:prSet/>
      <dgm:spPr/>
      <dgm:t>
        <a:bodyPr/>
        <a:lstStyle/>
        <a:p>
          <a:endParaRPr lang="en-US"/>
        </a:p>
      </dgm:t>
    </dgm:pt>
    <dgm:pt modelId="{FCDE072E-D26D-4834-9779-7EA7E274B081}" type="sibTrans" cxnId="{45ED1CA0-981E-4165-95C2-19921335FDA2}">
      <dgm:prSet/>
      <dgm:spPr/>
      <dgm:t>
        <a:bodyPr/>
        <a:lstStyle/>
        <a:p>
          <a:endParaRPr lang="en-US"/>
        </a:p>
      </dgm:t>
    </dgm:pt>
    <dgm:pt modelId="{50A43A3A-EAE1-4E0F-A6A7-0390D187DCD8}">
      <dgm:prSet custT="1"/>
      <dgm:spPr/>
      <dgm:t>
        <a:bodyPr/>
        <a:lstStyle/>
        <a:p>
          <a:pPr rtl="0"/>
          <a:r>
            <a:rPr lang="en-US" sz="1800" dirty="0"/>
            <a:t>type &amp; intensity of service/patient acuity</a:t>
          </a:r>
        </a:p>
      </dgm:t>
    </dgm:pt>
    <dgm:pt modelId="{F522EF1D-7CA2-4A08-B5F9-55E6583ED7A3}" type="parTrans" cxnId="{29477B59-73FE-4FC7-87B2-54A2D8771A59}">
      <dgm:prSet/>
      <dgm:spPr/>
      <dgm:t>
        <a:bodyPr/>
        <a:lstStyle/>
        <a:p>
          <a:endParaRPr lang="en-US"/>
        </a:p>
      </dgm:t>
    </dgm:pt>
    <dgm:pt modelId="{C2273B14-182E-4365-AD6E-3A33E2119116}" type="sibTrans" cxnId="{29477B59-73FE-4FC7-87B2-54A2D8771A59}">
      <dgm:prSet/>
      <dgm:spPr/>
      <dgm:t>
        <a:bodyPr/>
        <a:lstStyle/>
        <a:p>
          <a:endParaRPr lang="en-US"/>
        </a:p>
      </dgm:t>
    </dgm:pt>
    <dgm:pt modelId="{D1936DF8-5615-4201-8799-5D4BD87A96EB}">
      <dgm:prSet custT="1"/>
      <dgm:spPr/>
      <dgm:t>
        <a:bodyPr/>
        <a:lstStyle/>
        <a:p>
          <a:pPr rtl="0"/>
          <a:r>
            <a:rPr lang="en-US" sz="1800" dirty="0"/>
            <a:t>hospital’s location</a:t>
          </a:r>
        </a:p>
      </dgm:t>
    </dgm:pt>
    <dgm:pt modelId="{AA8B881B-71CE-450E-871B-935A75A72515}" type="parTrans" cxnId="{4E157A36-85CC-4744-8582-3D9632752C78}">
      <dgm:prSet/>
      <dgm:spPr/>
      <dgm:t>
        <a:bodyPr/>
        <a:lstStyle/>
        <a:p>
          <a:endParaRPr lang="en-US"/>
        </a:p>
      </dgm:t>
    </dgm:pt>
    <dgm:pt modelId="{8D9F7234-49CC-4D14-854B-A2708C57BE61}" type="sibTrans" cxnId="{4E157A36-85CC-4744-8582-3D9632752C78}">
      <dgm:prSet/>
      <dgm:spPr/>
      <dgm:t>
        <a:bodyPr/>
        <a:lstStyle/>
        <a:p>
          <a:endParaRPr lang="en-US"/>
        </a:p>
      </dgm:t>
    </dgm:pt>
    <dgm:pt modelId="{8D2CE005-BE5C-4272-9654-86ACC3591B9B}">
      <dgm:prSet custT="1"/>
      <dgm:spPr/>
      <dgm:t>
        <a:bodyPr/>
        <a:lstStyle/>
        <a:p>
          <a:pPr rtl="0"/>
          <a:r>
            <a:rPr lang="en-US" sz="1800" dirty="0"/>
            <a:t>disproportionate share of medically underserved</a:t>
          </a:r>
        </a:p>
      </dgm:t>
    </dgm:pt>
    <dgm:pt modelId="{15724FC6-CA8E-4F56-871F-96723F0B3EF0}" type="parTrans" cxnId="{269A300B-D3F8-4D61-8A29-7ECA5EDF9E14}">
      <dgm:prSet/>
      <dgm:spPr/>
      <dgm:t>
        <a:bodyPr/>
        <a:lstStyle/>
        <a:p>
          <a:endParaRPr lang="en-US"/>
        </a:p>
      </dgm:t>
    </dgm:pt>
    <dgm:pt modelId="{B878557B-A7DA-4503-8000-C039544A5487}" type="sibTrans" cxnId="{269A300B-D3F8-4D61-8A29-7ECA5EDF9E14}">
      <dgm:prSet/>
      <dgm:spPr/>
      <dgm:t>
        <a:bodyPr/>
        <a:lstStyle/>
        <a:p>
          <a:endParaRPr lang="en-US"/>
        </a:p>
      </dgm:t>
    </dgm:pt>
    <dgm:pt modelId="{E5A0E605-82DB-4F34-8F80-A2850A035F20}">
      <dgm:prSet custT="1"/>
      <dgm:spPr/>
      <dgm:t>
        <a:bodyPr/>
        <a:lstStyle/>
        <a:p>
          <a:pPr rtl="0"/>
          <a:r>
            <a:rPr lang="en-US" sz="1800" dirty="0"/>
            <a:t>medical education provided</a:t>
          </a:r>
        </a:p>
      </dgm:t>
    </dgm:pt>
    <dgm:pt modelId="{BFD2544B-5326-4EAC-812A-05A6DDC96965}" type="parTrans" cxnId="{330EAA06-1C18-4757-A06C-0C06CD50405D}">
      <dgm:prSet/>
      <dgm:spPr/>
      <dgm:t>
        <a:bodyPr/>
        <a:lstStyle/>
        <a:p>
          <a:endParaRPr lang="en-US"/>
        </a:p>
      </dgm:t>
    </dgm:pt>
    <dgm:pt modelId="{E3A61FD1-E88E-41E6-B730-957420DC3A98}" type="sibTrans" cxnId="{330EAA06-1C18-4757-A06C-0C06CD50405D}">
      <dgm:prSet/>
      <dgm:spPr/>
      <dgm:t>
        <a:bodyPr/>
        <a:lstStyle/>
        <a:p>
          <a:endParaRPr lang="en-US"/>
        </a:p>
      </dgm:t>
    </dgm:pt>
    <dgm:pt modelId="{564A986D-9A49-40F8-AEBE-CD29FFD4B12C}" type="pres">
      <dgm:prSet presAssocID="{54453123-1429-4703-968B-34B5AEC2E06C}" presName="compositeShape" presStyleCnt="0">
        <dgm:presLayoutVars>
          <dgm:chMax val="7"/>
          <dgm:dir/>
          <dgm:resizeHandles val="exact"/>
        </dgm:presLayoutVars>
      </dgm:prSet>
      <dgm:spPr/>
    </dgm:pt>
    <dgm:pt modelId="{FA3F1F2F-130F-4C6D-9509-3754B5236838}" type="pres">
      <dgm:prSet presAssocID="{E82D9D80-EBE3-4AA9-B662-5FCE4B204E23}" presName="circ1" presStyleLbl="vennNode1" presStyleIdx="0" presStyleCnt="2" custScaleX="84144" custScaleY="79559" custLinFactNeighborX="-4054" custLinFactNeighborY="0"/>
      <dgm:spPr/>
    </dgm:pt>
    <dgm:pt modelId="{17E1F630-5D66-4553-B9C0-AA87093EAD61}" type="pres">
      <dgm:prSet presAssocID="{E82D9D80-EBE3-4AA9-B662-5FCE4B204E23}" presName="circ1Tx" presStyleLbl="revTx" presStyleIdx="0" presStyleCnt="0">
        <dgm:presLayoutVars>
          <dgm:chMax val="0"/>
          <dgm:chPref val="0"/>
          <dgm:bulletEnabled val="1"/>
        </dgm:presLayoutVars>
      </dgm:prSet>
      <dgm:spPr/>
    </dgm:pt>
    <dgm:pt modelId="{3AC54FB7-18D2-4BFB-B86F-E19B6696AE32}" type="pres">
      <dgm:prSet presAssocID="{806A9DC7-3709-4536-86D9-BBA508B3D61D}" presName="circ2" presStyleLbl="vennNode1" presStyleIdx="1" presStyleCnt="2" custScaleX="106476" custScaleY="100547" custLinFactNeighborX="3702" custLinFactNeighborY="-744"/>
      <dgm:spPr/>
    </dgm:pt>
    <dgm:pt modelId="{5843B4F7-72F5-4A0C-AF9A-61099115BC64}" type="pres">
      <dgm:prSet presAssocID="{806A9DC7-3709-4536-86D9-BBA508B3D61D}" presName="circ2Tx" presStyleLbl="revTx" presStyleIdx="0" presStyleCnt="0">
        <dgm:presLayoutVars>
          <dgm:chMax val="0"/>
          <dgm:chPref val="0"/>
          <dgm:bulletEnabled val="1"/>
        </dgm:presLayoutVars>
      </dgm:prSet>
      <dgm:spPr/>
    </dgm:pt>
  </dgm:ptLst>
  <dgm:cxnLst>
    <dgm:cxn modelId="{330EAA06-1C18-4757-A06C-0C06CD50405D}" srcId="{806A9DC7-3709-4536-86D9-BBA508B3D61D}" destId="{E5A0E605-82DB-4F34-8F80-A2850A035F20}" srcOrd="3" destOrd="0" parTransId="{BFD2544B-5326-4EAC-812A-05A6DDC96965}" sibTransId="{E3A61FD1-E88E-41E6-B730-957420DC3A98}"/>
    <dgm:cxn modelId="{269A300B-D3F8-4D61-8A29-7ECA5EDF9E14}" srcId="{806A9DC7-3709-4536-86D9-BBA508B3D61D}" destId="{8D2CE005-BE5C-4272-9654-86ACC3591B9B}" srcOrd="2" destOrd="0" parTransId="{15724FC6-CA8E-4F56-871F-96723F0B3EF0}" sibTransId="{B878557B-A7DA-4503-8000-C039544A5487}"/>
    <dgm:cxn modelId="{4E157A36-85CC-4744-8582-3D9632752C78}" srcId="{806A9DC7-3709-4536-86D9-BBA508B3D61D}" destId="{D1936DF8-5615-4201-8799-5D4BD87A96EB}" srcOrd="1" destOrd="0" parTransId="{AA8B881B-71CE-450E-871B-935A75A72515}" sibTransId="{8D9F7234-49CC-4D14-854B-A2708C57BE61}"/>
    <dgm:cxn modelId="{DF8CBF5C-D651-4AC9-B05B-87CB527DC980}" srcId="{54453123-1429-4703-968B-34B5AEC2E06C}" destId="{E82D9D80-EBE3-4AA9-B662-5FCE4B204E23}" srcOrd="0" destOrd="0" parTransId="{FD46E94A-3CA8-4771-A5CA-778176E21DEF}" sibTransId="{01C95D58-6371-4D78-A110-6F93410DE12B}"/>
    <dgm:cxn modelId="{0B89235E-A130-43AD-816A-3CD0D2C0CF8B}" type="presOf" srcId="{8D2CE005-BE5C-4272-9654-86ACC3591B9B}" destId="{5843B4F7-72F5-4A0C-AF9A-61099115BC64}" srcOrd="1" destOrd="3" presId="urn:microsoft.com/office/officeart/2005/8/layout/venn1"/>
    <dgm:cxn modelId="{61AF4D79-BB8C-439C-BF09-83E651ABA33C}" type="presOf" srcId="{E5A0E605-82DB-4F34-8F80-A2850A035F20}" destId="{3AC54FB7-18D2-4BFB-B86F-E19B6696AE32}" srcOrd="0" destOrd="4" presId="urn:microsoft.com/office/officeart/2005/8/layout/venn1"/>
    <dgm:cxn modelId="{29477B59-73FE-4FC7-87B2-54A2D8771A59}" srcId="{806A9DC7-3709-4536-86D9-BBA508B3D61D}" destId="{50A43A3A-EAE1-4E0F-A6A7-0390D187DCD8}" srcOrd="0" destOrd="0" parTransId="{F522EF1D-7CA2-4A08-B5F9-55E6583ED7A3}" sibTransId="{C2273B14-182E-4365-AD6E-3A33E2119116}"/>
    <dgm:cxn modelId="{AA4C027A-8D94-41DA-8A1D-4F482F458C76}" type="presOf" srcId="{8D2CE005-BE5C-4272-9654-86ACC3591B9B}" destId="{3AC54FB7-18D2-4BFB-B86F-E19B6696AE32}" srcOrd="0" destOrd="3" presId="urn:microsoft.com/office/officeart/2005/8/layout/venn1"/>
    <dgm:cxn modelId="{72F1AE93-D73E-4B21-9909-670FCD79A431}" type="presOf" srcId="{54453123-1429-4703-968B-34B5AEC2E06C}" destId="{564A986D-9A49-40F8-AEBE-CD29FFD4B12C}" srcOrd="0" destOrd="0" presId="urn:microsoft.com/office/officeart/2005/8/layout/venn1"/>
    <dgm:cxn modelId="{A8392C95-5418-4EC9-B3AE-46FEB6944AC5}" type="presOf" srcId="{806A9DC7-3709-4536-86D9-BBA508B3D61D}" destId="{5843B4F7-72F5-4A0C-AF9A-61099115BC64}" srcOrd="1" destOrd="0" presId="urn:microsoft.com/office/officeart/2005/8/layout/venn1"/>
    <dgm:cxn modelId="{F2BDA395-F234-454A-9E45-D61208D44EB9}" type="presOf" srcId="{E82D9D80-EBE3-4AA9-B662-5FCE4B204E23}" destId="{17E1F630-5D66-4553-B9C0-AA87093EAD61}" srcOrd="1" destOrd="0" presId="urn:microsoft.com/office/officeart/2005/8/layout/venn1"/>
    <dgm:cxn modelId="{3266D596-9B8E-435A-A948-C3060C659A0E}" type="presOf" srcId="{D1936DF8-5615-4201-8799-5D4BD87A96EB}" destId="{3AC54FB7-18D2-4BFB-B86F-E19B6696AE32}" srcOrd="0" destOrd="2" presId="urn:microsoft.com/office/officeart/2005/8/layout/venn1"/>
    <dgm:cxn modelId="{45ED1CA0-981E-4165-95C2-19921335FDA2}" srcId="{54453123-1429-4703-968B-34B5AEC2E06C}" destId="{806A9DC7-3709-4536-86D9-BBA508B3D61D}" srcOrd="1" destOrd="0" parTransId="{E7638AB4-4AD0-4505-B421-E6903DA38D43}" sibTransId="{FCDE072E-D26D-4834-9779-7EA7E274B081}"/>
    <dgm:cxn modelId="{756A19A6-5603-4B36-A7FB-8594D8FCED53}" type="presOf" srcId="{E5A0E605-82DB-4F34-8F80-A2850A035F20}" destId="{5843B4F7-72F5-4A0C-AF9A-61099115BC64}" srcOrd="1" destOrd="4" presId="urn:microsoft.com/office/officeart/2005/8/layout/venn1"/>
    <dgm:cxn modelId="{7D02A6AD-8361-475E-B8C4-CA86D1CE4276}" type="presOf" srcId="{50A43A3A-EAE1-4E0F-A6A7-0390D187DCD8}" destId="{5843B4F7-72F5-4A0C-AF9A-61099115BC64}" srcOrd="1" destOrd="1" presId="urn:microsoft.com/office/officeart/2005/8/layout/venn1"/>
    <dgm:cxn modelId="{CC0B60D7-1932-4F7A-84EC-6026E178CA37}" type="presOf" srcId="{50A43A3A-EAE1-4E0F-A6A7-0390D187DCD8}" destId="{3AC54FB7-18D2-4BFB-B86F-E19B6696AE32}" srcOrd="0" destOrd="1" presId="urn:microsoft.com/office/officeart/2005/8/layout/venn1"/>
    <dgm:cxn modelId="{05636FDE-9CC2-44B6-8EAD-8E4AB8CBD44C}" type="presOf" srcId="{E82D9D80-EBE3-4AA9-B662-5FCE4B204E23}" destId="{FA3F1F2F-130F-4C6D-9509-3754B5236838}" srcOrd="0" destOrd="0" presId="urn:microsoft.com/office/officeart/2005/8/layout/venn1"/>
    <dgm:cxn modelId="{07FDABF1-2BDD-47DB-B245-FF677E9FDEBD}" type="presOf" srcId="{806A9DC7-3709-4536-86D9-BBA508B3D61D}" destId="{3AC54FB7-18D2-4BFB-B86F-E19B6696AE32}" srcOrd="0" destOrd="0" presId="urn:microsoft.com/office/officeart/2005/8/layout/venn1"/>
    <dgm:cxn modelId="{619E6AF2-C488-41B7-9659-72336BD1E59D}" type="presOf" srcId="{D1936DF8-5615-4201-8799-5D4BD87A96EB}" destId="{5843B4F7-72F5-4A0C-AF9A-61099115BC64}" srcOrd="1" destOrd="2" presId="urn:microsoft.com/office/officeart/2005/8/layout/venn1"/>
    <dgm:cxn modelId="{66B442F6-7DB4-454C-9AF9-94F438896A3D}" type="presParOf" srcId="{564A986D-9A49-40F8-AEBE-CD29FFD4B12C}" destId="{FA3F1F2F-130F-4C6D-9509-3754B5236838}" srcOrd="0" destOrd="0" presId="urn:microsoft.com/office/officeart/2005/8/layout/venn1"/>
    <dgm:cxn modelId="{56E94E16-C9F9-4E23-9DBC-08D3CB10DB22}" type="presParOf" srcId="{564A986D-9A49-40F8-AEBE-CD29FFD4B12C}" destId="{17E1F630-5D66-4553-B9C0-AA87093EAD61}" srcOrd="1" destOrd="0" presId="urn:microsoft.com/office/officeart/2005/8/layout/venn1"/>
    <dgm:cxn modelId="{05EE8AC7-BEB5-4064-BC78-0B6A1AD913A1}" type="presParOf" srcId="{564A986D-9A49-40F8-AEBE-CD29FFD4B12C}" destId="{3AC54FB7-18D2-4BFB-B86F-E19B6696AE32}" srcOrd="2" destOrd="0" presId="urn:microsoft.com/office/officeart/2005/8/layout/venn1"/>
    <dgm:cxn modelId="{89FE7C0E-DA2B-4914-97E4-1B6525DF8248}" type="presParOf" srcId="{564A986D-9A49-40F8-AEBE-CD29FFD4B12C}" destId="{5843B4F7-72F5-4A0C-AF9A-61099115BC64}"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68198D-D749-4F6D-810B-28F0E9A50BB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EDB2B34-CDE1-4675-849D-E5B8A3B45CAC}">
      <dgm:prSet custT="1"/>
      <dgm:spPr/>
      <dgm:t>
        <a:bodyPr/>
        <a:lstStyle/>
        <a:p>
          <a:pPr>
            <a:lnSpc>
              <a:spcPct val="100000"/>
            </a:lnSpc>
          </a:pPr>
          <a:r>
            <a:rPr lang="en-US" sz="2400" b="1" dirty="0"/>
            <a:t>Benefit Design Levers</a:t>
          </a:r>
        </a:p>
        <a:p>
          <a:pPr>
            <a:lnSpc>
              <a:spcPct val="100000"/>
            </a:lnSpc>
          </a:pPr>
          <a:r>
            <a:rPr lang="en-US" sz="1800" dirty="0"/>
            <a:t>can be built on a foundation of contracting</a:t>
          </a:r>
        </a:p>
        <a:p>
          <a:pPr>
            <a:lnSpc>
              <a:spcPct val="100000"/>
            </a:lnSpc>
          </a:pPr>
          <a:r>
            <a:rPr lang="en-US" sz="1800" dirty="0"/>
            <a:t> a multiple of Medicare pricing so prices are comparable</a:t>
          </a:r>
          <a:r>
            <a:rPr lang="en-US" sz="2000" dirty="0"/>
            <a:t>	</a:t>
          </a:r>
        </a:p>
      </dgm:t>
    </dgm:pt>
    <dgm:pt modelId="{A4DC8540-E91B-425F-B97E-915F671B69DA}" type="parTrans" cxnId="{810272EB-8293-44EF-B43B-5D78EE2A3CF6}">
      <dgm:prSet/>
      <dgm:spPr/>
      <dgm:t>
        <a:bodyPr/>
        <a:lstStyle/>
        <a:p>
          <a:endParaRPr lang="en-US"/>
        </a:p>
      </dgm:t>
    </dgm:pt>
    <dgm:pt modelId="{E570CC88-DAD5-479D-9BE9-519079127327}" type="sibTrans" cxnId="{810272EB-8293-44EF-B43B-5D78EE2A3CF6}">
      <dgm:prSet/>
      <dgm:spPr/>
      <dgm:t>
        <a:bodyPr/>
        <a:lstStyle/>
        <a:p>
          <a:endParaRPr lang="en-US"/>
        </a:p>
      </dgm:t>
    </dgm:pt>
    <dgm:pt modelId="{849A5F39-6D1B-4F46-A91F-1EED2AF66DDF}">
      <dgm:prSet custT="1"/>
      <dgm:spPr/>
      <dgm:t>
        <a:bodyPr/>
        <a:lstStyle/>
        <a:p>
          <a:pPr>
            <a:lnSpc>
              <a:spcPct val="100000"/>
            </a:lnSpc>
          </a:pPr>
          <a:r>
            <a:rPr lang="en-US" sz="2000" dirty="0"/>
            <a:t>Bundled Payments for COEs</a:t>
          </a:r>
        </a:p>
        <a:p>
          <a:pPr>
            <a:lnSpc>
              <a:spcPct val="100000"/>
            </a:lnSpc>
          </a:pPr>
          <a:r>
            <a:rPr lang="en-US" sz="2000" dirty="0"/>
            <a:t>Narrow/Tiered networks</a:t>
          </a:r>
        </a:p>
      </dgm:t>
    </dgm:pt>
    <dgm:pt modelId="{223B19C4-D9FD-423B-A0CC-C870A62B5D57}" type="parTrans" cxnId="{BAF48E3D-E689-4597-A194-A91BFA8798DD}">
      <dgm:prSet/>
      <dgm:spPr/>
      <dgm:t>
        <a:bodyPr/>
        <a:lstStyle/>
        <a:p>
          <a:endParaRPr lang="en-US"/>
        </a:p>
      </dgm:t>
    </dgm:pt>
    <dgm:pt modelId="{25512F57-6450-4346-84EF-9F2A8FD3306D}" type="sibTrans" cxnId="{BAF48E3D-E689-4597-A194-A91BFA8798DD}">
      <dgm:prSet/>
      <dgm:spPr/>
      <dgm:t>
        <a:bodyPr/>
        <a:lstStyle/>
        <a:p>
          <a:endParaRPr lang="en-US"/>
        </a:p>
      </dgm:t>
    </dgm:pt>
    <dgm:pt modelId="{1608C3E4-94A8-4B95-9491-E590811BE789}">
      <dgm:prSet custT="1"/>
      <dgm:spPr/>
      <dgm:t>
        <a:bodyPr/>
        <a:lstStyle/>
        <a:p>
          <a:pPr>
            <a:lnSpc>
              <a:spcPct val="100000"/>
            </a:lnSpc>
          </a:pPr>
          <a:r>
            <a:rPr lang="en-US" sz="2000" dirty="0"/>
            <a:t>Reference based benefits</a:t>
          </a:r>
        </a:p>
      </dgm:t>
    </dgm:pt>
    <dgm:pt modelId="{FE13192D-FC4F-44DF-BD35-A294973B32D4}" type="parTrans" cxnId="{74D936C5-2B5A-4B25-8673-9EF636DA8C2B}">
      <dgm:prSet/>
      <dgm:spPr/>
      <dgm:t>
        <a:bodyPr/>
        <a:lstStyle/>
        <a:p>
          <a:endParaRPr lang="en-US"/>
        </a:p>
      </dgm:t>
    </dgm:pt>
    <dgm:pt modelId="{80B388A1-12E8-4691-AE72-6A67BD61E449}" type="sibTrans" cxnId="{74D936C5-2B5A-4B25-8673-9EF636DA8C2B}">
      <dgm:prSet/>
      <dgm:spPr/>
      <dgm:t>
        <a:bodyPr/>
        <a:lstStyle/>
        <a:p>
          <a:endParaRPr lang="en-US"/>
        </a:p>
      </dgm:t>
    </dgm:pt>
    <dgm:pt modelId="{A393C721-19FC-4F55-8DD3-98D9067C8678}">
      <dgm:prSet custT="1"/>
      <dgm:spPr/>
      <dgm:t>
        <a:bodyPr/>
        <a:lstStyle/>
        <a:p>
          <a:pPr>
            <a:lnSpc>
              <a:spcPct val="100000"/>
            </a:lnSpc>
          </a:pPr>
          <a:r>
            <a:rPr lang="en-US" sz="2000" dirty="0"/>
            <a:t>Direct employer to hospital contracting</a:t>
          </a:r>
        </a:p>
      </dgm:t>
    </dgm:pt>
    <dgm:pt modelId="{E6975330-0399-4B22-A8AE-8049A476045B}" type="parTrans" cxnId="{5F2D1968-75F5-44B0-86CD-0BF0F7458FC7}">
      <dgm:prSet/>
      <dgm:spPr/>
      <dgm:t>
        <a:bodyPr/>
        <a:lstStyle/>
        <a:p>
          <a:endParaRPr lang="en-US"/>
        </a:p>
      </dgm:t>
    </dgm:pt>
    <dgm:pt modelId="{D8B9057D-A8C2-4BAB-A902-3EF31B35E2C2}" type="sibTrans" cxnId="{5F2D1968-75F5-44B0-86CD-0BF0F7458FC7}">
      <dgm:prSet/>
      <dgm:spPr/>
      <dgm:t>
        <a:bodyPr/>
        <a:lstStyle/>
        <a:p>
          <a:endParaRPr lang="en-US"/>
        </a:p>
      </dgm:t>
    </dgm:pt>
    <dgm:pt modelId="{0AFDD240-8667-4FB7-876A-E0B57A01E242}">
      <dgm:prSet custT="1"/>
      <dgm:spPr/>
      <dgm:t>
        <a:bodyPr/>
        <a:lstStyle/>
        <a:p>
          <a:pPr>
            <a:lnSpc>
              <a:spcPct val="100000"/>
            </a:lnSpc>
          </a:pPr>
          <a:r>
            <a:rPr lang="en-US" sz="2400" b="1" dirty="0"/>
            <a:t>Policy Levers</a:t>
          </a:r>
          <a:endParaRPr lang="en-US" sz="2400" dirty="0"/>
        </a:p>
      </dgm:t>
    </dgm:pt>
    <dgm:pt modelId="{CC289015-5615-40A1-9047-2A3ACB546F3D}" type="parTrans" cxnId="{C060046F-370F-4682-858D-F1A9A1641495}">
      <dgm:prSet/>
      <dgm:spPr/>
      <dgm:t>
        <a:bodyPr/>
        <a:lstStyle/>
        <a:p>
          <a:endParaRPr lang="en-US"/>
        </a:p>
      </dgm:t>
    </dgm:pt>
    <dgm:pt modelId="{5CB2EA51-1DFE-44BA-A59E-954183F5A76D}" type="sibTrans" cxnId="{C060046F-370F-4682-858D-F1A9A1641495}">
      <dgm:prSet/>
      <dgm:spPr/>
      <dgm:t>
        <a:bodyPr/>
        <a:lstStyle/>
        <a:p>
          <a:endParaRPr lang="en-US"/>
        </a:p>
      </dgm:t>
    </dgm:pt>
    <dgm:pt modelId="{A2AFFB9D-A888-44C8-B192-B846CDB2751F}">
      <dgm:prSet custT="1"/>
      <dgm:spPr/>
      <dgm:t>
        <a:bodyPr/>
        <a:lstStyle/>
        <a:p>
          <a:pPr>
            <a:lnSpc>
              <a:spcPct val="100000"/>
            </a:lnSpc>
          </a:pPr>
          <a:r>
            <a:rPr lang="en-US" sz="2000" b="0" dirty="0"/>
            <a:t>Prohibit gag clause between carriers and hospitals</a:t>
          </a:r>
        </a:p>
      </dgm:t>
    </dgm:pt>
    <dgm:pt modelId="{F9449F15-0FEE-4A8E-8955-21D4057F03EB}" type="parTrans" cxnId="{AF17EAA4-85D9-4652-AE71-A8CD8C667BB9}">
      <dgm:prSet/>
      <dgm:spPr/>
      <dgm:t>
        <a:bodyPr/>
        <a:lstStyle/>
        <a:p>
          <a:endParaRPr lang="en-US"/>
        </a:p>
      </dgm:t>
    </dgm:pt>
    <dgm:pt modelId="{62DE7D91-7FC8-4FE9-9A3E-96B05429A4CF}" type="sibTrans" cxnId="{AF17EAA4-85D9-4652-AE71-A8CD8C667BB9}">
      <dgm:prSet/>
      <dgm:spPr/>
      <dgm:t>
        <a:bodyPr/>
        <a:lstStyle/>
        <a:p>
          <a:endParaRPr lang="en-US"/>
        </a:p>
      </dgm:t>
    </dgm:pt>
    <dgm:pt modelId="{3BFB00B0-0B57-4275-83A8-75846F01B3C8}">
      <dgm:prSet custT="1"/>
      <dgm:spPr/>
      <dgm:t>
        <a:bodyPr/>
        <a:lstStyle/>
        <a:p>
          <a:pPr>
            <a:lnSpc>
              <a:spcPct val="100000"/>
            </a:lnSpc>
          </a:pPr>
          <a:r>
            <a:rPr lang="en-US" sz="2000" b="0" dirty="0"/>
            <a:t>Prohibit anti-tiering/anti-narrow contract provisions</a:t>
          </a:r>
        </a:p>
      </dgm:t>
    </dgm:pt>
    <dgm:pt modelId="{EF8ECF7E-542E-4DE5-B2D0-0D022A0F7DD8}" type="parTrans" cxnId="{F3F260C5-8BF5-4B7C-8092-12A26658C59E}">
      <dgm:prSet/>
      <dgm:spPr/>
      <dgm:t>
        <a:bodyPr/>
        <a:lstStyle/>
        <a:p>
          <a:endParaRPr lang="en-US"/>
        </a:p>
      </dgm:t>
    </dgm:pt>
    <dgm:pt modelId="{F7764C9F-F503-45AF-9F95-65966B92177E}" type="sibTrans" cxnId="{F3F260C5-8BF5-4B7C-8092-12A26658C59E}">
      <dgm:prSet/>
      <dgm:spPr/>
      <dgm:t>
        <a:bodyPr/>
        <a:lstStyle/>
        <a:p>
          <a:endParaRPr lang="en-US"/>
        </a:p>
      </dgm:t>
    </dgm:pt>
    <dgm:pt modelId="{946D8605-AED7-44C6-B00C-1F27A6706A53}">
      <dgm:prSet custT="1"/>
      <dgm:spPr/>
      <dgm:t>
        <a:bodyPr/>
        <a:lstStyle/>
        <a:p>
          <a:pPr>
            <a:lnSpc>
              <a:spcPct val="100000"/>
            </a:lnSpc>
          </a:pPr>
          <a:r>
            <a:rPr lang="en-US" sz="2000" b="0" dirty="0"/>
            <a:t>Limit/cap on out-of-network charges</a:t>
          </a:r>
        </a:p>
        <a:p>
          <a:pPr>
            <a:lnSpc>
              <a:spcPct val="100000"/>
            </a:lnSpc>
          </a:pPr>
          <a:r>
            <a:rPr lang="en-US" sz="2000" b="0" dirty="0"/>
            <a:t>State Monitoring Org for Quality &amp; Price Transparency</a:t>
          </a:r>
        </a:p>
        <a:p>
          <a:pPr>
            <a:lnSpc>
              <a:spcPct val="100000"/>
            </a:lnSpc>
          </a:pPr>
          <a:endParaRPr lang="en-US" sz="2000" b="0" dirty="0"/>
        </a:p>
      </dgm:t>
    </dgm:pt>
    <dgm:pt modelId="{AD38B65D-CA3E-4B47-88E6-60B009DEE5D2}" type="parTrans" cxnId="{80A1092A-4B33-4274-846E-A7579377FF48}">
      <dgm:prSet/>
      <dgm:spPr/>
      <dgm:t>
        <a:bodyPr/>
        <a:lstStyle/>
        <a:p>
          <a:endParaRPr lang="en-US"/>
        </a:p>
      </dgm:t>
    </dgm:pt>
    <dgm:pt modelId="{56688C4F-A508-422C-B4FF-BDE9988B2AE2}" type="sibTrans" cxnId="{80A1092A-4B33-4274-846E-A7579377FF48}">
      <dgm:prSet/>
      <dgm:spPr/>
      <dgm:t>
        <a:bodyPr/>
        <a:lstStyle/>
        <a:p>
          <a:endParaRPr lang="en-US"/>
        </a:p>
      </dgm:t>
    </dgm:pt>
    <dgm:pt modelId="{6832626F-6CE6-476E-817D-F22189EEE7AD}" type="pres">
      <dgm:prSet presAssocID="{2468198D-D749-4F6D-810B-28F0E9A50BBB}" presName="root" presStyleCnt="0">
        <dgm:presLayoutVars>
          <dgm:dir/>
          <dgm:resizeHandles val="exact"/>
        </dgm:presLayoutVars>
      </dgm:prSet>
      <dgm:spPr/>
    </dgm:pt>
    <dgm:pt modelId="{E1407A86-44F3-4F6B-975B-B01ED468B531}" type="pres">
      <dgm:prSet presAssocID="{EEDB2B34-CDE1-4675-849D-E5B8A3B45CAC}" presName="compNode" presStyleCnt="0"/>
      <dgm:spPr/>
    </dgm:pt>
    <dgm:pt modelId="{CEAA6E1A-8A66-4A85-8234-A4FE2EE4AECA}" type="pres">
      <dgm:prSet presAssocID="{EEDB2B34-CDE1-4675-849D-E5B8A3B45CAC}" presName="bgRect" presStyleLbl="bgShp" presStyleIdx="0" presStyleCnt="2"/>
      <dgm:spPr>
        <a:solidFill>
          <a:srgbClr val="0070C0"/>
        </a:solidFill>
      </dgm:spPr>
    </dgm:pt>
    <dgm:pt modelId="{010A437F-4038-45F2-9B07-76B684F221F1}" type="pres">
      <dgm:prSet presAssocID="{EEDB2B34-CDE1-4675-849D-E5B8A3B45CA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FFE77CA9-6BE4-4B52-B849-C56BCDFCC6E2}" type="pres">
      <dgm:prSet presAssocID="{EEDB2B34-CDE1-4675-849D-E5B8A3B45CAC}" presName="spaceRect" presStyleCnt="0"/>
      <dgm:spPr/>
    </dgm:pt>
    <dgm:pt modelId="{4FCA05C5-2359-4456-A3DF-19273FA00DFF}" type="pres">
      <dgm:prSet presAssocID="{EEDB2B34-CDE1-4675-849D-E5B8A3B45CAC}" presName="parTx" presStyleLbl="revTx" presStyleIdx="0" presStyleCnt="4">
        <dgm:presLayoutVars>
          <dgm:chMax val="0"/>
          <dgm:chPref val="0"/>
        </dgm:presLayoutVars>
      </dgm:prSet>
      <dgm:spPr/>
    </dgm:pt>
    <dgm:pt modelId="{505E8ECE-D8BC-412F-8A7F-FDEFB18C01E7}" type="pres">
      <dgm:prSet presAssocID="{EEDB2B34-CDE1-4675-849D-E5B8A3B45CAC}" presName="desTx" presStyleLbl="revTx" presStyleIdx="1" presStyleCnt="4" custScaleX="121664">
        <dgm:presLayoutVars/>
      </dgm:prSet>
      <dgm:spPr/>
    </dgm:pt>
    <dgm:pt modelId="{CCDA1192-CD5B-43E1-9E97-5D990CAD9550}" type="pres">
      <dgm:prSet presAssocID="{E570CC88-DAD5-479D-9BE9-519079127327}" presName="sibTrans" presStyleCnt="0"/>
      <dgm:spPr/>
    </dgm:pt>
    <dgm:pt modelId="{71FCD724-05AB-434F-8AB3-1AF7DF282BFE}" type="pres">
      <dgm:prSet presAssocID="{0AFDD240-8667-4FB7-876A-E0B57A01E242}" presName="compNode" presStyleCnt="0"/>
      <dgm:spPr/>
    </dgm:pt>
    <dgm:pt modelId="{0BA9BB32-1342-47DB-A935-DB5460C7B0DA}" type="pres">
      <dgm:prSet presAssocID="{0AFDD240-8667-4FB7-876A-E0B57A01E242}" presName="bgRect" presStyleLbl="bgShp" presStyleIdx="1" presStyleCnt="2" custLinFactNeighborX="-704" custLinFactNeighborY="-4849"/>
      <dgm:spPr>
        <a:solidFill>
          <a:srgbClr val="002060"/>
        </a:solidFill>
      </dgm:spPr>
    </dgm:pt>
    <dgm:pt modelId="{886FD7C1-685C-4BD8-BA73-ACC591ADA5D0}" type="pres">
      <dgm:prSet presAssocID="{0AFDD240-8667-4FB7-876A-E0B57A01E24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6379750D-F3C4-4794-8691-5E21A57C5FF4}" type="pres">
      <dgm:prSet presAssocID="{0AFDD240-8667-4FB7-876A-E0B57A01E242}" presName="spaceRect" presStyleCnt="0"/>
      <dgm:spPr/>
    </dgm:pt>
    <dgm:pt modelId="{EE491624-4F13-466A-9064-EBB5F8F39CDE}" type="pres">
      <dgm:prSet presAssocID="{0AFDD240-8667-4FB7-876A-E0B57A01E242}" presName="parTx" presStyleLbl="revTx" presStyleIdx="2" presStyleCnt="4">
        <dgm:presLayoutVars>
          <dgm:chMax val="0"/>
          <dgm:chPref val="0"/>
        </dgm:presLayoutVars>
      </dgm:prSet>
      <dgm:spPr/>
    </dgm:pt>
    <dgm:pt modelId="{C735B970-4EFD-4BAB-BF8A-A0234F499616}" type="pres">
      <dgm:prSet presAssocID="{0AFDD240-8667-4FB7-876A-E0B57A01E242}" presName="desTx" presStyleLbl="revTx" presStyleIdx="3" presStyleCnt="4" custScaleX="195375" custLinFactNeighborX="-6657" custLinFactNeighborY="7187">
        <dgm:presLayoutVars/>
      </dgm:prSet>
      <dgm:spPr/>
    </dgm:pt>
  </dgm:ptLst>
  <dgm:cxnLst>
    <dgm:cxn modelId="{46A09018-E7E0-418A-9DC0-394C75A7B6D1}" type="presOf" srcId="{EEDB2B34-CDE1-4675-849D-E5B8A3B45CAC}" destId="{4FCA05C5-2359-4456-A3DF-19273FA00DFF}" srcOrd="0" destOrd="0" presId="urn:microsoft.com/office/officeart/2018/2/layout/IconVerticalSolidList"/>
    <dgm:cxn modelId="{53D6FC23-3B3C-4264-9454-6FAE2F373016}" type="presOf" srcId="{A393C721-19FC-4F55-8DD3-98D9067C8678}" destId="{505E8ECE-D8BC-412F-8A7F-FDEFB18C01E7}" srcOrd="0" destOrd="2" presId="urn:microsoft.com/office/officeart/2018/2/layout/IconVerticalSolidList"/>
    <dgm:cxn modelId="{87691424-77E0-45B6-AD88-DA8F0F253BFC}" type="presOf" srcId="{849A5F39-6D1B-4F46-A91F-1EED2AF66DDF}" destId="{505E8ECE-D8BC-412F-8A7F-FDEFB18C01E7}" srcOrd="0" destOrd="0" presId="urn:microsoft.com/office/officeart/2018/2/layout/IconVerticalSolidList"/>
    <dgm:cxn modelId="{80A1092A-4B33-4274-846E-A7579377FF48}" srcId="{0AFDD240-8667-4FB7-876A-E0B57A01E242}" destId="{946D8605-AED7-44C6-B00C-1F27A6706A53}" srcOrd="2" destOrd="0" parTransId="{AD38B65D-CA3E-4B47-88E6-60B009DEE5D2}" sibTransId="{56688C4F-A508-422C-B4FF-BDE9988B2AE2}"/>
    <dgm:cxn modelId="{01B4EE33-7F0A-4358-9A3D-0FCF181F1462}" type="presOf" srcId="{1608C3E4-94A8-4B95-9491-E590811BE789}" destId="{505E8ECE-D8BC-412F-8A7F-FDEFB18C01E7}" srcOrd="0" destOrd="1" presId="urn:microsoft.com/office/officeart/2018/2/layout/IconVerticalSolidList"/>
    <dgm:cxn modelId="{BAF48E3D-E689-4597-A194-A91BFA8798DD}" srcId="{EEDB2B34-CDE1-4675-849D-E5B8A3B45CAC}" destId="{849A5F39-6D1B-4F46-A91F-1EED2AF66DDF}" srcOrd="0" destOrd="0" parTransId="{223B19C4-D9FD-423B-A0CC-C870A62B5D57}" sibTransId="{25512F57-6450-4346-84EF-9F2A8FD3306D}"/>
    <dgm:cxn modelId="{DDCA8B66-9761-44F7-A71C-10127C082698}" type="presOf" srcId="{A2AFFB9D-A888-44C8-B192-B846CDB2751F}" destId="{C735B970-4EFD-4BAB-BF8A-A0234F499616}" srcOrd="0" destOrd="0" presId="urn:microsoft.com/office/officeart/2018/2/layout/IconVerticalSolidList"/>
    <dgm:cxn modelId="{5F2D1968-75F5-44B0-86CD-0BF0F7458FC7}" srcId="{EEDB2B34-CDE1-4675-849D-E5B8A3B45CAC}" destId="{A393C721-19FC-4F55-8DD3-98D9067C8678}" srcOrd="2" destOrd="0" parTransId="{E6975330-0399-4B22-A8AE-8049A476045B}" sibTransId="{D8B9057D-A8C2-4BAB-A902-3EF31B35E2C2}"/>
    <dgm:cxn modelId="{C060046F-370F-4682-858D-F1A9A1641495}" srcId="{2468198D-D749-4F6D-810B-28F0E9A50BBB}" destId="{0AFDD240-8667-4FB7-876A-E0B57A01E242}" srcOrd="1" destOrd="0" parTransId="{CC289015-5615-40A1-9047-2A3ACB546F3D}" sibTransId="{5CB2EA51-1DFE-44BA-A59E-954183F5A76D}"/>
    <dgm:cxn modelId="{AF17EAA4-85D9-4652-AE71-A8CD8C667BB9}" srcId="{0AFDD240-8667-4FB7-876A-E0B57A01E242}" destId="{A2AFFB9D-A888-44C8-B192-B846CDB2751F}" srcOrd="0" destOrd="0" parTransId="{F9449F15-0FEE-4A8E-8955-21D4057F03EB}" sibTransId="{62DE7D91-7FC8-4FE9-9A3E-96B05429A4CF}"/>
    <dgm:cxn modelId="{668C88B8-21D9-4B6D-B1C1-53F5F2106515}" type="presOf" srcId="{2468198D-D749-4F6D-810B-28F0E9A50BBB}" destId="{6832626F-6CE6-476E-817D-F22189EEE7AD}" srcOrd="0" destOrd="0" presId="urn:microsoft.com/office/officeart/2018/2/layout/IconVerticalSolidList"/>
    <dgm:cxn modelId="{DB8068BB-09DA-42C1-B371-97AD153C4E41}" type="presOf" srcId="{946D8605-AED7-44C6-B00C-1F27A6706A53}" destId="{C735B970-4EFD-4BAB-BF8A-A0234F499616}" srcOrd="0" destOrd="2" presId="urn:microsoft.com/office/officeart/2018/2/layout/IconVerticalSolidList"/>
    <dgm:cxn modelId="{74D936C5-2B5A-4B25-8673-9EF636DA8C2B}" srcId="{EEDB2B34-CDE1-4675-849D-E5B8A3B45CAC}" destId="{1608C3E4-94A8-4B95-9491-E590811BE789}" srcOrd="1" destOrd="0" parTransId="{FE13192D-FC4F-44DF-BD35-A294973B32D4}" sibTransId="{80B388A1-12E8-4691-AE72-6A67BD61E449}"/>
    <dgm:cxn modelId="{F3F260C5-8BF5-4B7C-8092-12A26658C59E}" srcId="{0AFDD240-8667-4FB7-876A-E0B57A01E242}" destId="{3BFB00B0-0B57-4275-83A8-75846F01B3C8}" srcOrd="1" destOrd="0" parTransId="{EF8ECF7E-542E-4DE5-B2D0-0D022A0F7DD8}" sibTransId="{F7764C9F-F503-45AF-9F95-65966B92177E}"/>
    <dgm:cxn modelId="{532E9CD9-CEE9-4FCA-B3B7-E59A3E7AA1D8}" type="presOf" srcId="{0AFDD240-8667-4FB7-876A-E0B57A01E242}" destId="{EE491624-4F13-466A-9064-EBB5F8F39CDE}" srcOrd="0" destOrd="0" presId="urn:microsoft.com/office/officeart/2018/2/layout/IconVerticalSolidList"/>
    <dgm:cxn modelId="{810272EB-8293-44EF-B43B-5D78EE2A3CF6}" srcId="{2468198D-D749-4F6D-810B-28F0E9A50BBB}" destId="{EEDB2B34-CDE1-4675-849D-E5B8A3B45CAC}" srcOrd="0" destOrd="0" parTransId="{A4DC8540-E91B-425F-B97E-915F671B69DA}" sibTransId="{E570CC88-DAD5-479D-9BE9-519079127327}"/>
    <dgm:cxn modelId="{A98747F0-5347-4EF5-B4CC-B3C9C985E662}" type="presOf" srcId="{3BFB00B0-0B57-4275-83A8-75846F01B3C8}" destId="{C735B970-4EFD-4BAB-BF8A-A0234F499616}" srcOrd="0" destOrd="1" presId="urn:microsoft.com/office/officeart/2018/2/layout/IconVerticalSolidList"/>
    <dgm:cxn modelId="{D6156FCF-148D-4D37-9BED-D1AC24025CF0}" type="presParOf" srcId="{6832626F-6CE6-476E-817D-F22189EEE7AD}" destId="{E1407A86-44F3-4F6B-975B-B01ED468B531}" srcOrd="0" destOrd="0" presId="urn:microsoft.com/office/officeart/2018/2/layout/IconVerticalSolidList"/>
    <dgm:cxn modelId="{4D57CE8B-54B7-45C6-AC79-CC77FA5D1448}" type="presParOf" srcId="{E1407A86-44F3-4F6B-975B-B01ED468B531}" destId="{CEAA6E1A-8A66-4A85-8234-A4FE2EE4AECA}" srcOrd="0" destOrd="0" presId="urn:microsoft.com/office/officeart/2018/2/layout/IconVerticalSolidList"/>
    <dgm:cxn modelId="{115E31BD-8A32-4BB0-AB3D-F9A222BED4E5}" type="presParOf" srcId="{E1407A86-44F3-4F6B-975B-B01ED468B531}" destId="{010A437F-4038-45F2-9B07-76B684F221F1}" srcOrd="1" destOrd="0" presId="urn:microsoft.com/office/officeart/2018/2/layout/IconVerticalSolidList"/>
    <dgm:cxn modelId="{082C5637-B91B-4245-95AA-885A5765CC39}" type="presParOf" srcId="{E1407A86-44F3-4F6B-975B-B01ED468B531}" destId="{FFE77CA9-6BE4-4B52-B849-C56BCDFCC6E2}" srcOrd="2" destOrd="0" presId="urn:microsoft.com/office/officeart/2018/2/layout/IconVerticalSolidList"/>
    <dgm:cxn modelId="{F375249F-7118-482F-95C7-1B6BF686D9A8}" type="presParOf" srcId="{E1407A86-44F3-4F6B-975B-B01ED468B531}" destId="{4FCA05C5-2359-4456-A3DF-19273FA00DFF}" srcOrd="3" destOrd="0" presId="urn:microsoft.com/office/officeart/2018/2/layout/IconVerticalSolidList"/>
    <dgm:cxn modelId="{D49529EF-1FA8-4A1A-AB52-3441BE61DE20}" type="presParOf" srcId="{E1407A86-44F3-4F6B-975B-B01ED468B531}" destId="{505E8ECE-D8BC-412F-8A7F-FDEFB18C01E7}" srcOrd="4" destOrd="0" presId="urn:microsoft.com/office/officeart/2018/2/layout/IconVerticalSolidList"/>
    <dgm:cxn modelId="{E96FB8D7-F8E1-4313-BEE1-2666D4BC6012}" type="presParOf" srcId="{6832626F-6CE6-476E-817D-F22189EEE7AD}" destId="{CCDA1192-CD5B-43E1-9E97-5D990CAD9550}" srcOrd="1" destOrd="0" presId="urn:microsoft.com/office/officeart/2018/2/layout/IconVerticalSolidList"/>
    <dgm:cxn modelId="{8888E9F1-FFCA-4AF4-83D9-EF37C3611562}" type="presParOf" srcId="{6832626F-6CE6-476E-817D-F22189EEE7AD}" destId="{71FCD724-05AB-434F-8AB3-1AF7DF282BFE}" srcOrd="2" destOrd="0" presId="urn:microsoft.com/office/officeart/2018/2/layout/IconVerticalSolidList"/>
    <dgm:cxn modelId="{F6FE4871-388C-4770-9178-11ADA96C66CF}" type="presParOf" srcId="{71FCD724-05AB-434F-8AB3-1AF7DF282BFE}" destId="{0BA9BB32-1342-47DB-A935-DB5460C7B0DA}" srcOrd="0" destOrd="0" presId="urn:microsoft.com/office/officeart/2018/2/layout/IconVerticalSolidList"/>
    <dgm:cxn modelId="{C12224A1-A568-44EF-AD74-464DFCBAAF0B}" type="presParOf" srcId="{71FCD724-05AB-434F-8AB3-1AF7DF282BFE}" destId="{886FD7C1-685C-4BD8-BA73-ACC591ADA5D0}" srcOrd="1" destOrd="0" presId="urn:microsoft.com/office/officeart/2018/2/layout/IconVerticalSolidList"/>
    <dgm:cxn modelId="{238E7FFA-8A1D-4016-B8FD-8BBC0C95AE2E}" type="presParOf" srcId="{71FCD724-05AB-434F-8AB3-1AF7DF282BFE}" destId="{6379750D-F3C4-4794-8691-5E21A57C5FF4}" srcOrd="2" destOrd="0" presId="urn:microsoft.com/office/officeart/2018/2/layout/IconVerticalSolidList"/>
    <dgm:cxn modelId="{825EFDFF-123A-4B99-BC24-568A4126CB77}" type="presParOf" srcId="{71FCD724-05AB-434F-8AB3-1AF7DF282BFE}" destId="{EE491624-4F13-466A-9064-EBB5F8F39CDE}" srcOrd="3" destOrd="0" presId="urn:microsoft.com/office/officeart/2018/2/layout/IconVerticalSolidList"/>
    <dgm:cxn modelId="{F93EE38A-3E00-4856-AFF2-814627461664}" type="presParOf" srcId="{71FCD724-05AB-434F-8AB3-1AF7DF282BFE}" destId="{C735B970-4EFD-4BAB-BF8A-A0234F499616}"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ACCB5-6450-45F2-B60F-6F9D5829B091}">
      <dsp:nvSpPr>
        <dsp:cNvPr id="0" name=""/>
        <dsp:cNvSpPr/>
      </dsp:nvSpPr>
      <dsp:spPr>
        <a:xfrm>
          <a:off x="0" y="0"/>
          <a:ext cx="3989388" cy="3989388"/>
        </a:xfrm>
        <a:prstGeom prst="pie">
          <a:avLst>
            <a:gd name="adj1" fmla="val 5400000"/>
            <a:gd name="adj2" fmla="val 16200000"/>
          </a:avLst>
        </a:prstGeom>
        <a:gradFill flip="none" rotWithShape="0">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1A1296-5019-43D3-AD1F-F155C415C3AE}">
      <dsp:nvSpPr>
        <dsp:cNvPr id="0" name=""/>
        <dsp:cNvSpPr/>
      </dsp:nvSpPr>
      <dsp:spPr>
        <a:xfrm>
          <a:off x="1994694" y="0"/>
          <a:ext cx="7579519" cy="3989388"/>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t>Healthcare coalition formed in 2001 </a:t>
          </a:r>
        </a:p>
      </dsp:txBody>
      <dsp:txXfrm>
        <a:off x="1994694" y="0"/>
        <a:ext cx="7579519" cy="847744"/>
      </dsp:txXfrm>
    </dsp:sp>
    <dsp:sp modelId="{E8AE9240-01AA-4D6D-BE90-D4DE018A46A4}">
      <dsp:nvSpPr>
        <dsp:cNvPr id="0" name=""/>
        <dsp:cNvSpPr/>
      </dsp:nvSpPr>
      <dsp:spPr>
        <a:xfrm>
          <a:off x="523607" y="847744"/>
          <a:ext cx="2942173" cy="2942173"/>
        </a:xfrm>
        <a:prstGeom prst="pie">
          <a:avLst>
            <a:gd name="adj1" fmla="val 5400000"/>
            <a:gd name="adj2" fmla="val 16200000"/>
          </a:avLst>
        </a:prstGeom>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379C90-F20B-4A48-BCF9-153BA7EC4331}">
      <dsp:nvSpPr>
        <dsp:cNvPr id="0" name=""/>
        <dsp:cNvSpPr/>
      </dsp:nvSpPr>
      <dsp:spPr>
        <a:xfrm>
          <a:off x="1994694" y="847744"/>
          <a:ext cx="7579519" cy="2942173"/>
        </a:xfrm>
        <a:prstGeom prst="rect">
          <a:avLst/>
        </a:prstGeom>
        <a:solidFill>
          <a:schemeClr val="lt1">
            <a:alpha val="90000"/>
            <a:hueOff val="0"/>
            <a:satOff val="0"/>
            <a:lumOff val="0"/>
            <a:alphaOff val="0"/>
          </a:schemeClr>
        </a:solidFill>
        <a:ln w="12700" cap="flat" cmpd="sng" algn="ctr">
          <a:solidFill>
            <a:schemeClr val="accent5">
              <a:hueOff val="-1570"/>
              <a:satOff val="-451"/>
              <a:lumOff val="111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Members include self-funded employers, health plans, health systems, and other interested parties</a:t>
          </a:r>
        </a:p>
      </dsp:txBody>
      <dsp:txXfrm>
        <a:off x="1994694" y="847744"/>
        <a:ext cx="7579519" cy="847744"/>
      </dsp:txXfrm>
    </dsp:sp>
    <dsp:sp modelId="{80DD4F29-CD61-4722-870B-F099388CC825}">
      <dsp:nvSpPr>
        <dsp:cNvPr id="0" name=""/>
        <dsp:cNvSpPr/>
      </dsp:nvSpPr>
      <dsp:spPr>
        <a:xfrm>
          <a:off x="1047214" y="1695489"/>
          <a:ext cx="1894959" cy="1894959"/>
        </a:xfrm>
        <a:prstGeom prst="pie">
          <a:avLst>
            <a:gd name="adj1" fmla="val 5400000"/>
            <a:gd name="adj2" fmla="val 16200000"/>
          </a:avLst>
        </a:prstGeom>
        <a:gradFill flip="none" rotWithShape="0">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FDEA38-D3A7-416D-AABB-907F1E6CC2FC}">
      <dsp:nvSpPr>
        <dsp:cNvPr id="0" name=""/>
        <dsp:cNvSpPr/>
      </dsp:nvSpPr>
      <dsp:spPr>
        <a:xfrm>
          <a:off x="1994694" y="1695489"/>
          <a:ext cx="7579519" cy="1894959"/>
        </a:xfrm>
        <a:prstGeom prst="rect">
          <a:avLst/>
        </a:prstGeom>
        <a:solidFill>
          <a:schemeClr val="lt1">
            <a:alpha val="90000"/>
            <a:hueOff val="0"/>
            <a:satOff val="0"/>
            <a:lumOff val="0"/>
            <a:alphaOff val="0"/>
          </a:schemeClr>
        </a:solidFill>
        <a:ln w="12700" cap="flat" cmpd="sng" algn="ctr">
          <a:solidFill>
            <a:schemeClr val="accent5">
              <a:hueOff val="-3141"/>
              <a:satOff val="-903"/>
              <a:lumOff val="223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Aim is to improve the value payers and patients receive for their health care expenditures</a:t>
          </a:r>
        </a:p>
      </dsp:txBody>
      <dsp:txXfrm>
        <a:off x="1994694" y="1695489"/>
        <a:ext cx="7579519" cy="847744"/>
      </dsp:txXfrm>
    </dsp:sp>
    <dsp:sp modelId="{75F58D0E-B207-49FE-80A6-DAD8CC96AAA6}">
      <dsp:nvSpPr>
        <dsp:cNvPr id="0" name=""/>
        <dsp:cNvSpPr/>
      </dsp:nvSpPr>
      <dsp:spPr>
        <a:xfrm>
          <a:off x="1570821" y="2543234"/>
          <a:ext cx="847744" cy="847744"/>
        </a:xfrm>
        <a:prstGeom prst="pie">
          <a:avLst>
            <a:gd name="adj1" fmla="val 5400000"/>
            <a:gd name="adj2" fmla="val 16200000"/>
          </a:avLst>
        </a:prstGeom>
        <a:solidFill>
          <a:schemeClr val="accent5">
            <a:hueOff val="-4711"/>
            <a:satOff val="-1354"/>
            <a:lumOff val="335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0D8093-1A7B-4692-A015-E72F970FDF15}">
      <dsp:nvSpPr>
        <dsp:cNvPr id="0" name=""/>
        <dsp:cNvSpPr/>
      </dsp:nvSpPr>
      <dsp:spPr>
        <a:xfrm>
          <a:off x="1994694" y="2754293"/>
          <a:ext cx="7579519" cy="425627"/>
        </a:xfrm>
        <a:prstGeom prst="rect">
          <a:avLst/>
        </a:prstGeom>
        <a:solidFill>
          <a:schemeClr val="lt1">
            <a:alpha val="90000"/>
            <a:hueOff val="0"/>
            <a:satOff val="0"/>
            <a:lumOff val="0"/>
            <a:alphaOff val="0"/>
          </a:schemeClr>
        </a:solidFill>
        <a:ln w="12700" cap="flat" cmpd="sng" algn="ctr">
          <a:solidFill>
            <a:schemeClr val="accent5">
              <a:hueOff val="-4711"/>
              <a:satOff val="-1354"/>
              <a:lumOff val="3352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www.employersforumindiana.org</a:t>
          </a:r>
        </a:p>
      </dsp:txBody>
      <dsp:txXfrm>
        <a:off x="1994694" y="2754293"/>
        <a:ext cx="7579519" cy="4256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F08D8-781E-4E47-8CC3-54F0E69DDC88}">
      <dsp:nvSpPr>
        <dsp:cNvPr id="0" name=""/>
        <dsp:cNvSpPr/>
      </dsp:nvSpPr>
      <dsp:spPr>
        <a:xfrm>
          <a:off x="1283" y="673807"/>
          <a:ext cx="5006206" cy="3003723"/>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FORUM’s Role: </a:t>
          </a:r>
        </a:p>
        <a:p>
          <a:pPr marL="228600" lvl="1" indent="-228600" algn="l" defTabSz="1022350">
            <a:lnSpc>
              <a:spcPct val="90000"/>
            </a:lnSpc>
            <a:spcBef>
              <a:spcPct val="0"/>
            </a:spcBef>
            <a:spcAft>
              <a:spcPct val="15000"/>
            </a:spcAft>
            <a:buChar char="•"/>
          </a:pPr>
          <a:r>
            <a:rPr lang="en-US" sz="2300" kern="1200" dirty="0"/>
            <a:t>commission and partner with RAND Corp to conduct Round 1.0, Round 2.0, and Round 3.0 analyses per MOU </a:t>
          </a:r>
        </a:p>
        <a:p>
          <a:pPr marL="228600" lvl="1" indent="-228600" algn="l" defTabSz="1022350">
            <a:lnSpc>
              <a:spcPct val="90000"/>
            </a:lnSpc>
            <a:spcBef>
              <a:spcPct val="0"/>
            </a:spcBef>
            <a:spcAft>
              <a:spcPct val="15000"/>
            </a:spcAft>
            <a:buFont typeface="Symbol" panose="05050102010706020507" pitchFamily="18" charset="2"/>
            <a:buChar char=""/>
          </a:pPr>
          <a:r>
            <a:rPr lang="en-US" sz="2300" kern="1200"/>
            <a:t>co-develop study design</a:t>
          </a:r>
        </a:p>
        <a:p>
          <a:pPr marL="228600" lvl="1" indent="-228600" algn="l" defTabSz="1022350">
            <a:lnSpc>
              <a:spcPct val="90000"/>
            </a:lnSpc>
            <a:spcBef>
              <a:spcPct val="0"/>
            </a:spcBef>
            <a:spcAft>
              <a:spcPct val="15000"/>
            </a:spcAft>
            <a:buFont typeface="Symbol" panose="05050102010706020507" pitchFamily="18" charset="2"/>
            <a:buChar char=""/>
          </a:pPr>
          <a:r>
            <a:rPr lang="en-US" sz="2300" kern="1200" dirty="0"/>
            <a:t>co-recruit nationally for study participation</a:t>
          </a:r>
        </a:p>
      </dsp:txBody>
      <dsp:txXfrm>
        <a:off x="1283" y="673807"/>
        <a:ext cx="5006206" cy="3003723"/>
      </dsp:txXfrm>
    </dsp:sp>
    <dsp:sp modelId="{B7C31F3E-5952-4363-B0EE-58D59EA451C3}">
      <dsp:nvSpPr>
        <dsp:cNvPr id="0" name=""/>
        <dsp:cNvSpPr/>
      </dsp:nvSpPr>
      <dsp:spPr>
        <a:xfrm>
          <a:off x="5508110" y="673807"/>
          <a:ext cx="5006206" cy="3003723"/>
        </a:xfrm>
        <a:prstGeom prst="rect">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solidFill>
                <a:schemeClr val="tx1"/>
              </a:solidFill>
            </a:rPr>
            <a:t>RAND’s Role: </a:t>
          </a:r>
        </a:p>
        <a:p>
          <a:pPr marL="228600" lvl="1" indent="-228600" algn="l" defTabSz="1022350">
            <a:lnSpc>
              <a:spcPct val="90000"/>
            </a:lnSpc>
            <a:spcBef>
              <a:spcPct val="0"/>
            </a:spcBef>
            <a:spcAft>
              <a:spcPct val="15000"/>
            </a:spcAft>
            <a:buChar char="•"/>
          </a:pPr>
          <a:r>
            <a:rPr lang="en-US" sz="2300" kern="1200" dirty="0">
              <a:solidFill>
                <a:schemeClr val="tx1"/>
              </a:solidFill>
            </a:rPr>
            <a:t>conduct all study analyses</a:t>
          </a:r>
        </a:p>
        <a:p>
          <a:pPr marL="228600" lvl="1" indent="-228600" algn="l" defTabSz="1022350">
            <a:lnSpc>
              <a:spcPct val="90000"/>
            </a:lnSpc>
            <a:spcBef>
              <a:spcPct val="0"/>
            </a:spcBef>
            <a:spcAft>
              <a:spcPct val="15000"/>
            </a:spcAft>
            <a:buFont typeface="Symbol" panose="05050102010706020507" pitchFamily="18" charset="2"/>
            <a:buChar char=""/>
          </a:pPr>
          <a:r>
            <a:rPr lang="en-US" sz="2300" kern="1200" dirty="0">
              <a:solidFill>
                <a:schemeClr val="tx1"/>
              </a:solidFill>
            </a:rPr>
            <a:t>prepare study final reports and supplemental material</a:t>
          </a:r>
        </a:p>
        <a:p>
          <a:pPr marL="228600" lvl="1" indent="-228600" algn="l" defTabSz="1022350">
            <a:lnSpc>
              <a:spcPct val="90000"/>
            </a:lnSpc>
            <a:spcBef>
              <a:spcPct val="0"/>
            </a:spcBef>
            <a:spcAft>
              <a:spcPct val="15000"/>
            </a:spcAft>
            <a:buFont typeface="Symbol" panose="05050102010706020507" pitchFamily="18" charset="2"/>
            <a:buChar char=""/>
          </a:pPr>
          <a:r>
            <a:rPr lang="en-US" sz="2300" kern="1200" dirty="0">
              <a:solidFill>
                <a:schemeClr val="tx1"/>
              </a:solidFill>
            </a:rPr>
            <a:t>co-develop study design</a:t>
          </a:r>
        </a:p>
        <a:p>
          <a:pPr marL="228600" lvl="1" indent="-228600" algn="l" defTabSz="1022350">
            <a:lnSpc>
              <a:spcPct val="90000"/>
            </a:lnSpc>
            <a:spcBef>
              <a:spcPct val="0"/>
            </a:spcBef>
            <a:spcAft>
              <a:spcPct val="15000"/>
            </a:spcAft>
            <a:buFont typeface="Symbol" panose="05050102010706020507" pitchFamily="18" charset="2"/>
            <a:buChar char=""/>
          </a:pPr>
          <a:r>
            <a:rPr lang="en-US" sz="2300" kern="1200" dirty="0">
              <a:solidFill>
                <a:schemeClr val="tx1"/>
              </a:solidFill>
            </a:rPr>
            <a:t>co-recruit nationally for study participation</a:t>
          </a:r>
        </a:p>
      </dsp:txBody>
      <dsp:txXfrm>
        <a:off x="5508110" y="673807"/>
        <a:ext cx="5006206" cy="30037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E0D21-9D9B-4189-BBD4-738581A0AF11}">
      <dsp:nvSpPr>
        <dsp:cNvPr id="0" name=""/>
        <dsp:cNvSpPr/>
      </dsp:nvSpPr>
      <dsp:spPr>
        <a:xfrm rot="5400000">
          <a:off x="3777456" y="-586200"/>
          <a:ext cx="3634449" cy="5261800"/>
        </a:xfrm>
        <a:prstGeom prst="round2SameRect">
          <a:avLst/>
        </a:prstGeom>
        <a:solidFill>
          <a:schemeClr val="bg1">
            <a:lumMod val="95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a:t>The best method the Forum believed was to convert allowable payments made by employers to what Medicare would have paid for the exact service, thus report </a:t>
          </a:r>
          <a:r>
            <a:rPr lang="en-US" sz="2000" b="1" u="sng" kern="1200" dirty="0"/>
            <a:t>relative prices</a:t>
          </a:r>
          <a:endParaRPr lang="en-US" sz="2000" kern="1200" dirty="0"/>
        </a:p>
        <a:p>
          <a:pPr marL="228600" lvl="1" indent="-228600" algn="l" defTabSz="889000" rtl="0">
            <a:lnSpc>
              <a:spcPct val="90000"/>
            </a:lnSpc>
            <a:spcBef>
              <a:spcPct val="0"/>
            </a:spcBef>
            <a:spcAft>
              <a:spcPct val="15000"/>
            </a:spcAft>
            <a:buChar char="•"/>
          </a:pPr>
          <a:endParaRPr lang="en-US" sz="2000" kern="1200" dirty="0"/>
        </a:p>
        <a:p>
          <a:pPr marL="228600" lvl="1" indent="-228600" algn="l" defTabSz="889000" rtl="0">
            <a:lnSpc>
              <a:spcPct val="90000"/>
            </a:lnSpc>
            <a:spcBef>
              <a:spcPct val="0"/>
            </a:spcBef>
            <a:spcAft>
              <a:spcPct val="15000"/>
            </a:spcAft>
            <a:buChar char="•"/>
          </a:pPr>
          <a:r>
            <a:rPr lang="en-US" sz="2000" kern="1200" dirty="0"/>
            <a:t>For Example: the report shows that employers paid Hospital “A” 200% or 2X on average what Medicare would have paid and Hospital “B” was paid 350% or 3.5X on average what Medicare would have paid</a:t>
          </a:r>
        </a:p>
      </dsp:txBody>
      <dsp:txXfrm rot="-5400000">
        <a:off x="2963781" y="404894"/>
        <a:ext cx="5084381" cy="3279611"/>
      </dsp:txXfrm>
    </dsp:sp>
    <dsp:sp modelId="{9A71179D-4FA9-4189-B93C-91C9F53C35C6}">
      <dsp:nvSpPr>
        <dsp:cNvPr id="0" name=""/>
        <dsp:cNvSpPr/>
      </dsp:nvSpPr>
      <dsp:spPr>
        <a:xfrm>
          <a:off x="0" y="3987"/>
          <a:ext cx="2959762" cy="4085412"/>
        </a:xfrm>
        <a:prstGeom prst="roundRect">
          <a:avLst/>
        </a:prstGeom>
        <a:solidFill>
          <a:schemeClr val="accent5">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kern="1200" dirty="0"/>
            <a:t>Aim: </a:t>
          </a:r>
        </a:p>
        <a:p>
          <a:pPr marL="0" lvl="0" indent="0" algn="ctr" defTabSz="1244600" rtl="0">
            <a:lnSpc>
              <a:spcPct val="90000"/>
            </a:lnSpc>
            <a:spcBef>
              <a:spcPct val="0"/>
            </a:spcBef>
            <a:spcAft>
              <a:spcPct val="35000"/>
            </a:spcAft>
            <a:buNone/>
          </a:pPr>
          <a:r>
            <a:rPr lang="en-US" sz="2800" kern="1200" dirty="0"/>
            <a:t>To develop a fair method to compare hospital prices for public reporting</a:t>
          </a:r>
        </a:p>
      </dsp:txBody>
      <dsp:txXfrm>
        <a:off x="144484" y="148471"/>
        <a:ext cx="2670794" cy="37964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F1F2F-130F-4C6D-9509-3754B5236838}">
      <dsp:nvSpPr>
        <dsp:cNvPr id="0" name=""/>
        <dsp:cNvSpPr/>
      </dsp:nvSpPr>
      <dsp:spPr>
        <a:xfrm>
          <a:off x="1935416" y="495027"/>
          <a:ext cx="3969283" cy="3752997"/>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rtl="0">
            <a:lnSpc>
              <a:spcPct val="90000"/>
            </a:lnSpc>
            <a:spcBef>
              <a:spcPct val="0"/>
            </a:spcBef>
            <a:spcAft>
              <a:spcPct val="35000"/>
            </a:spcAft>
            <a:buNone/>
          </a:pPr>
          <a:r>
            <a:rPr lang="en-US" sz="2800" kern="1200" dirty="0"/>
            <a:t>Medicare is the Largest Health Insurer in the World</a:t>
          </a:r>
        </a:p>
      </dsp:txBody>
      <dsp:txXfrm>
        <a:off x="2489685" y="937586"/>
        <a:ext cx="2288595" cy="2867879"/>
      </dsp:txXfrm>
    </dsp:sp>
    <dsp:sp modelId="{3AC54FB7-18D2-4BFB-B86F-E19B6696AE32}">
      <dsp:nvSpPr>
        <dsp:cNvPr id="0" name=""/>
        <dsp:cNvSpPr/>
      </dsp:nvSpPr>
      <dsp:spPr>
        <a:xfrm>
          <a:off x="5174378" y="0"/>
          <a:ext cx="5022739" cy="4743054"/>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800100" rtl="0">
            <a:lnSpc>
              <a:spcPct val="90000"/>
            </a:lnSpc>
            <a:spcBef>
              <a:spcPct val="0"/>
            </a:spcBef>
            <a:spcAft>
              <a:spcPct val="35000"/>
            </a:spcAft>
            <a:buNone/>
          </a:pPr>
          <a:r>
            <a:rPr lang="en-US" sz="1800" kern="1200" dirty="0"/>
            <a:t>Medicare makes numerous adjustments in price to assure FAIR payments are made to a hospital and their methods are published: </a:t>
          </a:r>
        </a:p>
        <a:p>
          <a:pPr marL="171450" lvl="1" indent="-171450" algn="l" defTabSz="800100" rtl="0">
            <a:lnSpc>
              <a:spcPct val="90000"/>
            </a:lnSpc>
            <a:spcBef>
              <a:spcPct val="0"/>
            </a:spcBef>
            <a:spcAft>
              <a:spcPct val="15000"/>
            </a:spcAft>
            <a:buChar char="•"/>
          </a:pPr>
          <a:r>
            <a:rPr lang="en-US" sz="1800" kern="1200" dirty="0"/>
            <a:t>type &amp; intensity of service/patient acuity</a:t>
          </a:r>
        </a:p>
        <a:p>
          <a:pPr marL="171450" lvl="1" indent="-171450" algn="l" defTabSz="800100" rtl="0">
            <a:lnSpc>
              <a:spcPct val="90000"/>
            </a:lnSpc>
            <a:spcBef>
              <a:spcPct val="0"/>
            </a:spcBef>
            <a:spcAft>
              <a:spcPct val="15000"/>
            </a:spcAft>
            <a:buChar char="•"/>
          </a:pPr>
          <a:r>
            <a:rPr lang="en-US" sz="1800" kern="1200" dirty="0"/>
            <a:t>hospital’s location</a:t>
          </a:r>
        </a:p>
        <a:p>
          <a:pPr marL="171450" lvl="1" indent="-171450" algn="l" defTabSz="800100" rtl="0">
            <a:lnSpc>
              <a:spcPct val="90000"/>
            </a:lnSpc>
            <a:spcBef>
              <a:spcPct val="0"/>
            </a:spcBef>
            <a:spcAft>
              <a:spcPct val="15000"/>
            </a:spcAft>
            <a:buChar char="•"/>
          </a:pPr>
          <a:r>
            <a:rPr lang="en-US" sz="1800" kern="1200" dirty="0"/>
            <a:t>disproportionate share of medically underserved</a:t>
          </a:r>
        </a:p>
        <a:p>
          <a:pPr marL="171450" lvl="1" indent="-171450" algn="l" defTabSz="800100" rtl="0">
            <a:lnSpc>
              <a:spcPct val="90000"/>
            </a:lnSpc>
            <a:spcBef>
              <a:spcPct val="0"/>
            </a:spcBef>
            <a:spcAft>
              <a:spcPct val="15000"/>
            </a:spcAft>
            <a:buChar char="•"/>
          </a:pPr>
          <a:r>
            <a:rPr lang="en-US" sz="1800" kern="1200" dirty="0"/>
            <a:t>medical education provided</a:t>
          </a:r>
        </a:p>
      </dsp:txBody>
      <dsp:txXfrm>
        <a:off x="6599750" y="559307"/>
        <a:ext cx="2895994" cy="36244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AA6E1A-8A66-4A85-8234-A4FE2EE4AECA}">
      <dsp:nvSpPr>
        <dsp:cNvPr id="0" name=""/>
        <dsp:cNvSpPr/>
      </dsp:nvSpPr>
      <dsp:spPr>
        <a:xfrm>
          <a:off x="-901673" y="6599"/>
          <a:ext cx="10820400" cy="1833421"/>
        </a:xfrm>
        <a:prstGeom prst="roundRect">
          <a:avLst>
            <a:gd name="adj" fmla="val 10000"/>
          </a:avLst>
        </a:prstGeom>
        <a:solidFill>
          <a:srgbClr val="0070C0"/>
        </a:solidFill>
        <a:ln>
          <a:noFill/>
        </a:ln>
        <a:effectLst/>
      </dsp:spPr>
      <dsp:style>
        <a:lnRef idx="0">
          <a:scrgbClr r="0" g="0" b="0"/>
        </a:lnRef>
        <a:fillRef idx="1">
          <a:scrgbClr r="0" g="0" b="0"/>
        </a:fillRef>
        <a:effectRef idx="0">
          <a:scrgbClr r="0" g="0" b="0"/>
        </a:effectRef>
        <a:fontRef idx="minor"/>
      </dsp:style>
    </dsp:sp>
    <dsp:sp modelId="{010A437F-4038-45F2-9B07-76B684F221F1}">
      <dsp:nvSpPr>
        <dsp:cNvPr id="0" name=""/>
        <dsp:cNvSpPr/>
      </dsp:nvSpPr>
      <dsp:spPr>
        <a:xfrm>
          <a:off x="-347063" y="419119"/>
          <a:ext cx="1010354" cy="10083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CA05C5-2359-4456-A3DF-19273FA00DFF}">
      <dsp:nvSpPr>
        <dsp:cNvPr id="0" name=""/>
        <dsp:cNvSpPr/>
      </dsp:nvSpPr>
      <dsp:spPr>
        <a:xfrm>
          <a:off x="1217900" y="6599"/>
          <a:ext cx="4869180" cy="1856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532" tIns="196532" rIns="196532" bIns="196532" numCol="1" spcCol="1270" anchor="ctr" anchorCtr="0">
          <a:noAutofit/>
        </a:bodyPr>
        <a:lstStyle/>
        <a:p>
          <a:pPr marL="0" lvl="0" indent="0" algn="l" defTabSz="1066800">
            <a:lnSpc>
              <a:spcPct val="100000"/>
            </a:lnSpc>
            <a:spcBef>
              <a:spcPct val="0"/>
            </a:spcBef>
            <a:spcAft>
              <a:spcPct val="35000"/>
            </a:spcAft>
            <a:buNone/>
          </a:pPr>
          <a:r>
            <a:rPr lang="en-US" sz="2400" b="1" kern="1200" dirty="0"/>
            <a:t>Benefit Design Levers</a:t>
          </a:r>
        </a:p>
        <a:p>
          <a:pPr marL="0" lvl="0" indent="0" algn="l" defTabSz="1066800">
            <a:lnSpc>
              <a:spcPct val="100000"/>
            </a:lnSpc>
            <a:spcBef>
              <a:spcPct val="0"/>
            </a:spcBef>
            <a:spcAft>
              <a:spcPct val="35000"/>
            </a:spcAft>
            <a:buNone/>
          </a:pPr>
          <a:r>
            <a:rPr lang="en-US" sz="1800" kern="1200" dirty="0"/>
            <a:t>can be built on a foundation of contracting</a:t>
          </a:r>
        </a:p>
        <a:p>
          <a:pPr marL="0" lvl="0" indent="0" algn="l" defTabSz="1066800">
            <a:lnSpc>
              <a:spcPct val="100000"/>
            </a:lnSpc>
            <a:spcBef>
              <a:spcPct val="0"/>
            </a:spcBef>
            <a:spcAft>
              <a:spcPct val="35000"/>
            </a:spcAft>
            <a:buNone/>
          </a:pPr>
          <a:r>
            <a:rPr lang="en-US" sz="1800" kern="1200" dirty="0"/>
            <a:t> a multiple of Medicare pricing so prices are comparable</a:t>
          </a:r>
          <a:r>
            <a:rPr lang="en-US" sz="2000" kern="1200" dirty="0"/>
            <a:t>	</a:t>
          </a:r>
        </a:p>
      </dsp:txBody>
      <dsp:txXfrm>
        <a:off x="1217900" y="6599"/>
        <a:ext cx="4869180" cy="1856996"/>
      </dsp:txXfrm>
    </dsp:sp>
    <dsp:sp modelId="{505E8ECE-D8BC-412F-8A7F-FDEFB18C01E7}">
      <dsp:nvSpPr>
        <dsp:cNvPr id="0" name=""/>
        <dsp:cNvSpPr/>
      </dsp:nvSpPr>
      <dsp:spPr>
        <a:xfrm>
          <a:off x="5673787" y="6599"/>
          <a:ext cx="4642070" cy="1833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037" tIns="194037" rIns="194037" bIns="194037" numCol="1" spcCol="1270" anchor="ctr" anchorCtr="0">
          <a:noAutofit/>
        </a:bodyPr>
        <a:lstStyle/>
        <a:p>
          <a:pPr marL="0" lvl="0" indent="0" algn="l" defTabSz="889000">
            <a:lnSpc>
              <a:spcPct val="100000"/>
            </a:lnSpc>
            <a:spcBef>
              <a:spcPct val="0"/>
            </a:spcBef>
            <a:spcAft>
              <a:spcPct val="35000"/>
            </a:spcAft>
            <a:buNone/>
          </a:pPr>
          <a:r>
            <a:rPr lang="en-US" sz="2000" kern="1200" dirty="0"/>
            <a:t>Bundled Payments for COEs</a:t>
          </a:r>
        </a:p>
        <a:p>
          <a:pPr marL="0" lvl="0" indent="0" algn="l" defTabSz="889000">
            <a:lnSpc>
              <a:spcPct val="100000"/>
            </a:lnSpc>
            <a:spcBef>
              <a:spcPct val="0"/>
            </a:spcBef>
            <a:spcAft>
              <a:spcPct val="35000"/>
            </a:spcAft>
            <a:buNone/>
          </a:pPr>
          <a:r>
            <a:rPr lang="en-US" sz="2000" kern="1200" dirty="0"/>
            <a:t>Narrow/Tiered networks</a:t>
          </a:r>
        </a:p>
        <a:p>
          <a:pPr marL="0" lvl="0" indent="0" algn="l" defTabSz="889000">
            <a:lnSpc>
              <a:spcPct val="100000"/>
            </a:lnSpc>
            <a:spcBef>
              <a:spcPct val="0"/>
            </a:spcBef>
            <a:spcAft>
              <a:spcPct val="35000"/>
            </a:spcAft>
            <a:buNone/>
          </a:pPr>
          <a:r>
            <a:rPr lang="en-US" sz="2000" kern="1200" dirty="0"/>
            <a:t>Reference based benefits</a:t>
          </a:r>
        </a:p>
        <a:p>
          <a:pPr marL="0" lvl="0" indent="0" algn="l" defTabSz="889000">
            <a:lnSpc>
              <a:spcPct val="100000"/>
            </a:lnSpc>
            <a:spcBef>
              <a:spcPct val="0"/>
            </a:spcBef>
            <a:spcAft>
              <a:spcPct val="35000"/>
            </a:spcAft>
            <a:buNone/>
          </a:pPr>
          <a:r>
            <a:rPr lang="en-US" sz="2000" kern="1200" dirty="0"/>
            <a:t>Direct employer to hospital contracting</a:t>
          </a:r>
        </a:p>
      </dsp:txBody>
      <dsp:txXfrm>
        <a:off x="5673787" y="6599"/>
        <a:ext cx="4642070" cy="1833421"/>
      </dsp:txXfrm>
    </dsp:sp>
    <dsp:sp modelId="{0BA9BB32-1342-47DB-A935-DB5460C7B0DA}">
      <dsp:nvSpPr>
        <dsp:cNvPr id="0" name=""/>
        <dsp:cNvSpPr/>
      </dsp:nvSpPr>
      <dsp:spPr>
        <a:xfrm>
          <a:off x="-901673" y="2071813"/>
          <a:ext cx="10820400" cy="1833421"/>
        </a:xfrm>
        <a:prstGeom prst="roundRect">
          <a:avLst>
            <a:gd name="adj" fmla="val 10000"/>
          </a:avLst>
        </a:prstGeom>
        <a:solidFill>
          <a:srgbClr val="002060"/>
        </a:solidFill>
        <a:ln>
          <a:noFill/>
        </a:ln>
        <a:effectLst/>
      </dsp:spPr>
      <dsp:style>
        <a:lnRef idx="0">
          <a:scrgbClr r="0" g="0" b="0"/>
        </a:lnRef>
        <a:fillRef idx="1">
          <a:scrgbClr r="0" g="0" b="0"/>
        </a:fillRef>
        <a:effectRef idx="0">
          <a:scrgbClr r="0" g="0" b="0"/>
        </a:effectRef>
        <a:fontRef idx="minor"/>
      </dsp:style>
    </dsp:sp>
    <dsp:sp modelId="{886FD7C1-685C-4BD8-BA73-ACC591ADA5D0}">
      <dsp:nvSpPr>
        <dsp:cNvPr id="0" name=""/>
        <dsp:cNvSpPr/>
      </dsp:nvSpPr>
      <dsp:spPr>
        <a:xfrm>
          <a:off x="-347063" y="2573235"/>
          <a:ext cx="1010354" cy="10083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491624-4F13-466A-9064-EBB5F8F39CDE}">
      <dsp:nvSpPr>
        <dsp:cNvPr id="0" name=""/>
        <dsp:cNvSpPr/>
      </dsp:nvSpPr>
      <dsp:spPr>
        <a:xfrm>
          <a:off x="1217900" y="2160715"/>
          <a:ext cx="4869180" cy="1856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532" tIns="196532" rIns="196532" bIns="196532" numCol="1" spcCol="1270" anchor="ctr" anchorCtr="0">
          <a:noAutofit/>
        </a:bodyPr>
        <a:lstStyle/>
        <a:p>
          <a:pPr marL="0" lvl="0" indent="0" algn="l" defTabSz="1066800">
            <a:lnSpc>
              <a:spcPct val="100000"/>
            </a:lnSpc>
            <a:spcBef>
              <a:spcPct val="0"/>
            </a:spcBef>
            <a:spcAft>
              <a:spcPct val="35000"/>
            </a:spcAft>
            <a:buNone/>
          </a:pPr>
          <a:r>
            <a:rPr lang="en-US" sz="2400" b="1" kern="1200" dirty="0"/>
            <a:t>Policy Levers</a:t>
          </a:r>
          <a:endParaRPr lang="en-US" sz="2400" kern="1200" dirty="0"/>
        </a:p>
      </dsp:txBody>
      <dsp:txXfrm>
        <a:off x="1217900" y="2160715"/>
        <a:ext cx="4869180" cy="1856996"/>
      </dsp:txXfrm>
    </dsp:sp>
    <dsp:sp modelId="{C735B970-4EFD-4BAB-BF8A-A0234F499616}">
      <dsp:nvSpPr>
        <dsp:cNvPr id="0" name=""/>
        <dsp:cNvSpPr/>
      </dsp:nvSpPr>
      <dsp:spPr>
        <a:xfrm>
          <a:off x="4013575" y="2190890"/>
          <a:ext cx="7454501" cy="1833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037" tIns="194037" rIns="194037" bIns="194037" numCol="1" spcCol="1270" anchor="ctr" anchorCtr="0">
          <a:noAutofit/>
        </a:bodyPr>
        <a:lstStyle/>
        <a:p>
          <a:pPr marL="0" lvl="0" indent="0" algn="l" defTabSz="889000">
            <a:lnSpc>
              <a:spcPct val="100000"/>
            </a:lnSpc>
            <a:spcBef>
              <a:spcPct val="0"/>
            </a:spcBef>
            <a:spcAft>
              <a:spcPct val="35000"/>
            </a:spcAft>
            <a:buNone/>
          </a:pPr>
          <a:r>
            <a:rPr lang="en-US" sz="2000" b="0" kern="1200" dirty="0"/>
            <a:t>Prohibit gag clause between carriers and hospitals</a:t>
          </a:r>
        </a:p>
        <a:p>
          <a:pPr marL="0" lvl="0" indent="0" algn="l" defTabSz="889000">
            <a:lnSpc>
              <a:spcPct val="100000"/>
            </a:lnSpc>
            <a:spcBef>
              <a:spcPct val="0"/>
            </a:spcBef>
            <a:spcAft>
              <a:spcPct val="35000"/>
            </a:spcAft>
            <a:buNone/>
          </a:pPr>
          <a:r>
            <a:rPr lang="en-US" sz="2000" b="0" kern="1200" dirty="0"/>
            <a:t>Prohibit anti-tiering/anti-narrow contract provisions</a:t>
          </a:r>
        </a:p>
        <a:p>
          <a:pPr marL="0" lvl="0" indent="0" algn="l" defTabSz="889000">
            <a:lnSpc>
              <a:spcPct val="100000"/>
            </a:lnSpc>
            <a:spcBef>
              <a:spcPct val="0"/>
            </a:spcBef>
            <a:spcAft>
              <a:spcPct val="35000"/>
            </a:spcAft>
            <a:buNone/>
          </a:pPr>
          <a:r>
            <a:rPr lang="en-US" sz="2000" b="0" kern="1200" dirty="0"/>
            <a:t>Limit/cap on out-of-network charges</a:t>
          </a:r>
        </a:p>
        <a:p>
          <a:pPr marL="0" lvl="0" indent="0" algn="l" defTabSz="889000">
            <a:lnSpc>
              <a:spcPct val="100000"/>
            </a:lnSpc>
            <a:spcBef>
              <a:spcPct val="0"/>
            </a:spcBef>
            <a:spcAft>
              <a:spcPct val="35000"/>
            </a:spcAft>
            <a:buNone/>
          </a:pPr>
          <a:r>
            <a:rPr lang="en-US" sz="2000" b="0" kern="1200" dirty="0"/>
            <a:t>State Monitoring Org for Quality &amp; Price Transparency</a:t>
          </a:r>
        </a:p>
        <a:p>
          <a:pPr marL="0" lvl="0" indent="0" algn="l" defTabSz="889000">
            <a:lnSpc>
              <a:spcPct val="100000"/>
            </a:lnSpc>
            <a:spcBef>
              <a:spcPct val="0"/>
            </a:spcBef>
            <a:spcAft>
              <a:spcPct val="35000"/>
            </a:spcAft>
            <a:buNone/>
          </a:pPr>
          <a:endParaRPr lang="en-US" sz="2000" b="0" kern="1200" dirty="0"/>
        </a:p>
      </dsp:txBody>
      <dsp:txXfrm>
        <a:off x="4013575" y="2190890"/>
        <a:ext cx="7454501" cy="1833421"/>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0.10257</cdr:x>
      <cdr:y>0.42857</cdr:y>
    </cdr:from>
    <cdr:to>
      <cdr:x>0.18024</cdr:x>
      <cdr:y>0.5</cdr:y>
    </cdr:to>
    <cdr:sp macro="" textlink="">
      <cdr:nvSpPr>
        <cdr:cNvPr id="2" name="TextBox 1">
          <a:extLst xmlns:a="http://schemas.openxmlformats.org/drawingml/2006/main">
            <a:ext uri="{FF2B5EF4-FFF2-40B4-BE49-F238E27FC236}">
              <a16:creationId xmlns:a16="http://schemas.microsoft.com/office/drawing/2014/main" id="{D13A9659-9377-47B3-B8F4-0632191FA229}"/>
            </a:ext>
          </a:extLst>
        </cdr:cNvPr>
        <cdr:cNvSpPr txBox="1"/>
      </cdr:nvSpPr>
      <cdr:spPr>
        <a:xfrm xmlns:a="http://schemas.openxmlformats.org/drawingml/2006/main">
          <a:off x="1079809" y="2400778"/>
          <a:ext cx="817756" cy="400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a:solidFill>
                <a:schemeClr val="tx1"/>
              </a:solidFill>
            </a:rPr>
            <a:t>160%</a:t>
          </a:r>
        </a:p>
      </cdr:txBody>
    </cdr:sp>
  </cdr:relSizeAnchor>
  <cdr:relSizeAnchor xmlns:cdr="http://schemas.openxmlformats.org/drawingml/2006/chartDrawing">
    <cdr:from>
      <cdr:x>0.91367</cdr:x>
      <cdr:y>0.02017</cdr:y>
    </cdr:from>
    <cdr:to>
      <cdr:x>1</cdr:x>
      <cdr:y>0.0706</cdr:y>
    </cdr:to>
    <cdr:sp macro="" textlink="">
      <cdr:nvSpPr>
        <cdr:cNvPr id="3" name="TextBox 2">
          <a:extLst xmlns:a="http://schemas.openxmlformats.org/drawingml/2006/main">
            <a:ext uri="{FF2B5EF4-FFF2-40B4-BE49-F238E27FC236}">
              <a16:creationId xmlns:a16="http://schemas.microsoft.com/office/drawing/2014/main" id="{C57369B2-BF1A-497F-B0EE-687B595A5B55}"/>
            </a:ext>
          </a:extLst>
        </cdr:cNvPr>
        <cdr:cNvSpPr txBox="1"/>
      </cdr:nvSpPr>
      <cdr:spPr>
        <a:xfrm xmlns:a="http://schemas.openxmlformats.org/drawingml/2006/main">
          <a:off x="9619066" y="112966"/>
          <a:ext cx="908824" cy="2824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t>417%</a:t>
          </a:r>
        </a:p>
      </cdr:txBody>
    </cdr:sp>
  </cdr:relSizeAnchor>
</c:userShapes>
</file>

<file path=ppt/drawings/drawing2.xml><?xml version="1.0" encoding="utf-8"?>
<c:userShapes xmlns:c="http://schemas.openxmlformats.org/drawingml/2006/chart">
  <cdr:relSizeAnchor xmlns:cdr="http://schemas.openxmlformats.org/drawingml/2006/chartDrawing">
    <cdr:from>
      <cdr:x>0.10021</cdr:x>
      <cdr:y>0.5</cdr:y>
    </cdr:from>
    <cdr:to>
      <cdr:x>0.16172</cdr:x>
      <cdr:y>0.55487</cdr:y>
    </cdr:to>
    <cdr:sp macro="" textlink="">
      <cdr:nvSpPr>
        <cdr:cNvPr id="2" name="TextBox 1">
          <a:extLst xmlns:a="http://schemas.openxmlformats.org/drawingml/2006/main">
            <a:ext uri="{FF2B5EF4-FFF2-40B4-BE49-F238E27FC236}">
              <a16:creationId xmlns:a16="http://schemas.microsoft.com/office/drawing/2014/main" id="{B9B78EA8-901C-4692-9946-419A74F825C6}"/>
            </a:ext>
          </a:extLst>
        </cdr:cNvPr>
        <cdr:cNvSpPr txBox="1"/>
      </cdr:nvSpPr>
      <cdr:spPr>
        <a:xfrm xmlns:a="http://schemas.openxmlformats.org/drawingml/2006/main">
          <a:off x="1053790" y="2709939"/>
          <a:ext cx="646771" cy="2973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t>77%</a:t>
          </a:r>
        </a:p>
      </cdr:txBody>
    </cdr:sp>
  </cdr:relSizeAnchor>
  <cdr:relSizeAnchor xmlns:cdr="http://schemas.openxmlformats.org/drawingml/2006/chartDrawing">
    <cdr:from>
      <cdr:x>0.9164</cdr:x>
      <cdr:y>0.07566</cdr:y>
    </cdr:from>
    <cdr:to>
      <cdr:x>1</cdr:x>
      <cdr:y>0.13327</cdr:y>
    </cdr:to>
    <cdr:sp macro="" textlink="">
      <cdr:nvSpPr>
        <cdr:cNvPr id="3" name="TextBox 2">
          <a:extLst xmlns:a="http://schemas.openxmlformats.org/drawingml/2006/main">
            <a:ext uri="{FF2B5EF4-FFF2-40B4-BE49-F238E27FC236}">
              <a16:creationId xmlns:a16="http://schemas.microsoft.com/office/drawing/2014/main" id="{1FB318F5-989F-4BB4-B0EA-F5FEB063A8D4}"/>
            </a:ext>
          </a:extLst>
        </cdr:cNvPr>
        <cdr:cNvSpPr txBox="1"/>
      </cdr:nvSpPr>
      <cdr:spPr>
        <a:xfrm xmlns:a="http://schemas.openxmlformats.org/drawingml/2006/main">
          <a:off x="9636512" y="410077"/>
          <a:ext cx="879088" cy="3122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0.9164</cdr:x>
      <cdr:y>0.04274</cdr:y>
    </cdr:from>
    <cdr:to>
      <cdr:x>1</cdr:x>
      <cdr:y>0.09761</cdr:y>
    </cdr:to>
    <cdr:sp macro="" textlink="">
      <cdr:nvSpPr>
        <cdr:cNvPr id="4" name="TextBox 3">
          <a:extLst xmlns:a="http://schemas.openxmlformats.org/drawingml/2006/main">
            <a:ext uri="{FF2B5EF4-FFF2-40B4-BE49-F238E27FC236}">
              <a16:creationId xmlns:a16="http://schemas.microsoft.com/office/drawing/2014/main" id="{0B76204C-39AA-41EB-B9E1-3D158E98170B}"/>
            </a:ext>
          </a:extLst>
        </cdr:cNvPr>
        <cdr:cNvSpPr txBox="1"/>
      </cdr:nvSpPr>
      <cdr:spPr>
        <a:xfrm xmlns:a="http://schemas.openxmlformats.org/drawingml/2006/main">
          <a:off x="9636512" y="231658"/>
          <a:ext cx="879088" cy="2973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t>303%</a:t>
          </a:r>
        </a:p>
      </cdr:txBody>
    </cdr:sp>
  </cdr:relSizeAnchor>
</c:userShapes>
</file>

<file path=ppt/drawings/drawing3.xml><?xml version="1.0" encoding="utf-8"?>
<c:userShapes xmlns:c="http://schemas.openxmlformats.org/drawingml/2006/chart">
  <cdr:relSizeAnchor xmlns:cdr="http://schemas.openxmlformats.org/drawingml/2006/chartDrawing">
    <cdr:from>
      <cdr:x>0.12152</cdr:x>
      <cdr:y>0.41523</cdr:y>
    </cdr:from>
    <cdr:to>
      <cdr:x>0.17866</cdr:x>
      <cdr:y>0.45489</cdr:y>
    </cdr:to>
    <cdr:sp macro="" textlink="">
      <cdr:nvSpPr>
        <cdr:cNvPr id="2" name="TextBox 1">
          <a:extLst xmlns:a="http://schemas.openxmlformats.org/drawingml/2006/main">
            <a:ext uri="{FF2B5EF4-FFF2-40B4-BE49-F238E27FC236}">
              <a16:creationId xmlns:a16="http://schemas.microsoft.com/office/drawing/2014/main" id="{458E4090-E1EC-4627-8EA5-07CAA78C1D0C}"/>
            </a:ext>
          </a:extLst>
        </cdr:cNvPr>
        <cdr:cNvSpPr txBox="1"/>
      </cdr:nvSpPr>
      <cdr:spPr>
        <a:xfrm xmlns:a="http://schemas.openxmlformats.org/drawingml/2006/main">
          <a:off x="1280533" y="2335281"/>
          <a:ext cx="602166" cy="2230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0.09789</cdr:x>
      <cdr:y>0.36472</cdr:y>
    </cdr:from>
    <cdr:to>
      <cdr:x>0.19313</cdr:x>
      <cdr:y>0.43586</cdr:y>
    </cdr:to>
    <cdr:sp macro="" textlink="">
      <cdr:nvSpPr>
        <cdr:cNvPr id="3" name="TextBox 2">
          <a:extLst xmlns:a="http://schemas.openxmlformats.org/drawingml/2006/main">
            <a:ext uri="{FF2B5EF4-FFF2-40B4-BE49-F238E27FC236}">
              <a16:creationId xmlns:a16="http://schemas.microsoft.com/office/drawing/2014/main" id="{F47DE5FE-7B17-4266-A6C7-C7E950802A7E}"/>
            </a:ext>
          </a:extLst>
        </cdr:cNvPr>
        <cdr:cNvSpPr txBox="1"/>
      </cdr:nvSpPr>
      <cdr:spPr>
        <a:xfrm xmlns:a="http://schemas.openxmlformats.org/drawingml/2006/main">
          <a:off x="1031489" y="2051208"/>
          <a:ext cx="1003610" cy="4001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t>221%</a:t>
          </a:r>
        </a:p>
      </cdr:txBody>
    </cdr:sp>
  </cdr:relSizeAnchor>
  <cdr:relSizeAnchor xmlns:cdr="http://schemas.openxmlformats.org/drawingml/2006/chartDrawing">
    <cdr:from>
      <cdr:x>0.90335</cdr:x>
      <cdr:y>0.00121</cdr:y>
    </cdr:from>
    <cdr:to>
      <cdr:x>1</cdr:x>
      <cdr:y>0.05287</cdr:y>
    </cdr:to>
    <cdr:sp macro="" textlink="">
      <cdr:nvSpPr>
        <cdr:cNvPr id="4" name="TextBox 3">
          <a:extLst xmlns:a="http://schemas.openxmlformats.org/drawingml/2006/main">
            <a:ext uri="{FF2B5EF4-FFF2-40B4-BE49-F238E27FC236}">
              <a16:creationId xmlns:a16="http://schemas.microsoft.com/office/drawing/2014/main" id="{2D2FFC9B-083E-4BB0-AAFA-3C8B9B69B55D}"/>
            </a:ext>
          </a:extLst>
        </cdr:cNvPr>
        <cdr:cNvSpPr txBox="1"/>
      </cdr:nvSpPr>
      <cdr:spPr>
        <a:xfrm xmlns:a="http://schemas.openxmlformats.org/drawingml/2006/main">
          <a:off x="9519245" y="6802"/>
          <a:ext cx="1018478" cy="2905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t>542%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B067239C-88E1-45EB-92E6-6E31B349FB47}" type="datetimeFigureOut">
              <a:rPr lang="en-US" smtClean="0"/>
              <a:t>7/9/2019</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03B3AC3F-B0F1-400A-B9A4-2BF3CDE2C40B}" type="slidenum">
              <a:rPr lang="en-US" smtClean="0"/>
              <a:t>‹#›</a:t>
            </a:fld>
            <a:endParaRPr lang="en-US"/>
          </a:p>
        </p:txBody>
      </p:sp>
    </p:spTree>
    <p:extLst>
      <p:ext uri="{BB962C8B-B14F-4D97-AF65-F5344CB8AC3E}">
        <p14:creationId xmlns:p14="http://schemas.microsoft.com/office/powerpoint/2010/main" val="2714900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3BE860-478B-46C0-9980-D442A0AAC97A}" type="slidenum">
              <a:rPr lang="en-US" smtClean="0"/>
              <a:t>2</a:t>
            </a:fld>
            <a:endParaRPr lang="en-US"/>
          </a:p>
        </p:txBody>
      </p:sp>
    </p:spTree>
    <p:extLst>
      <p:ext uri="{BB962C8B-B14F-4D97-AF65-F5344CB8AC3E}">
        <p14:creationId xmlns:p14="http://schemas.microsoft.com/office/powerpoint/2010/main" val="31118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B3AC3F-B0F1-400A-B9A4-2BF3CDE2C40B}" type="slidenum">
              <a:rPr lang="en-US" smtClean="0"/>
              <a:t>27</a:t>
            </a:fld>
            <a:endParaRPr lang="en-US"/>
          </a:p>
        </p:txBody>
      </p:sp>
    </p:spTree>
    <p:extLst>
      <p:ext uri="{BB962C8B-B14F-4D97-AF65-F5344CB8AC3E}">
        <p14:creationId xmlns:p14="http://schemas.microsoft.com/office/powerpoint/2010/main" val="2876243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625500-3C01-4868-8E25-760A3604FD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1603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Functional markets result in a reciprocal</a:t>
            </a:r>
          </a:p>
          <a:p>
            <a:r>
              <a:rPr lang="en-US" dirty="0"/>
              <a:t>Both parties must find the relationship synergistic</a:t>
            </a:r>
          </a:p>
          <a:p>
            <a:r>
              <a:rPr lang="en-US" dirty="0"/>
              <a:t>If a market’s a loser for producers, they get out</a:t>
            </a:r>
          </a:p>
          <a:p>
            <a:r>
              <a:rPr lang="en-US" dirty="0"/>
              <a:t>If a market’s a loser for purchasers, they don’t buy</a:t>
            </a:r>
          </a:p>
          <a:p>
            <a:r>
              <a:rPr lang="en-US" dirty="0"/>
              <a:t>Except in HC:  If you have breast cancer or your kid has leukemia </a:t>
            </a:r>
          </a:p>
          <a:p>
            <a:r>
              <a:rPr lang="en-US" dirty="0"/>
              <a:t>You can’t afford to opt out of the market</a:t>
            </a:r>
          </a:p>
          <a:p>
            <a:r>
              <a:rPr lang="en-US" dirty="0"/>
              <a:t>So you rob from Peter to pay Paul</a:t>
            </a:r>
          </a:p>
          <a:p>
            <a:r>
              <a:rPr lang="en-US" dirty="0"/>
              <a:t>In this case, Paul will drive you into bankruptcy</a:t>
            </a:r>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4653ECE0-F2E5-444A-84D8-FAFAF657A1B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4113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year’s now, coinsurance, copays, and deductibles have…</a:t>
            </a:r>
          </a:p>
          <a:p>
            <a:r>
              <a:rPr lang="en-US" dirty="0"/>
              <a:t>Offset wage increases for employees in the 6 bottom wage deciles</a:t>
            </a:r>
          </a:p>
          <a:p>
            <a:r>
              <a:rPr lang="en-US" dirty="0"/>
              <a:t>Teachers in </a:t>
            </a:r>
            <a:r>
              <a:rPr lang="en-US" dirty="0" err="1"/>
              <a:t>Jeffco</a:t>
            </a:r>
            <a:r>
              <a:rPr lang="en-US" dirty="0"/>
              <a:t> paying 23% of salary for coverage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878DDB5F-0240-744A-824E-FC496D767CA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243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Kaiser Family Foundation annual survey collected employer</a:t>
            </a:r>
            <a:r>
              <a:rPr lang="en-US" baseline="0" dirty="0"/>
              <a:t> </a:t>
            </a:r>
            <a:r>
              <a:rPr lang="en-US" dirty="0"/>
              <a:t>health</a:t>
            </a:r>
            <a:r>
              <a:rPr lang="en-US" baseline="0" dirty="0"/>
              <a:t> plan information, including premiums paid by employees and the employer contribution.  This shows a growing trend in the total family premium amounts both pay year over year.</a:t>
            </a:r>
            <a:endParaRPr lang="en-US" dirty="0"/>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8530193B-564F-4854-8A52-728F3FB19C85}" type="slidenum">
              <a:rPr kumimoji="0" lang="en-Z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6</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265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3BE860-478B-46C0-9980-D442A0AAC97A}" type="slidenum">
              <a:rPr lang="en-US" smtClean="0"/>
              <a:t>10</a:t>
            </a:fld>
            <a:endParaRPr lang="en-US"/>
          </a:p>
        </p:txBody>
      </p:sp>
    </p:spTree>
    <p:extLst>
      <p:ext uri="{BB962C8B-B14F-4D97-AF65-F5344CB8AC3E}">
        <p14:creationId xmlns:p14="http://schemas.microsoft.com/office/powerpoint/2010/main" val="1795911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625500-3C01-4868-8E25-760A3604FDC9}" type="slidenum">
              <a:rPr lang="en-US" smtClean="0"/>
              <a:t>11</a:t>
            </a:fld>
            <a:endParaRPr lang="en-US"/>
          </a:p>
        </p:txBody>
      </p:sp>
    </p:spTree>
    <p:extLst>
      <p:ext uri="{BB962C8B-B14F-4D97-AF65-F5344CB8AC3E}">
        <p14:creationId xmlns:p14="http://schemas.microsoft.com/office/powerpoint/2010/main" val="1530295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3BE860-478B-46C0-9980-D442A0AAC97A}" type="slidenum">
              <a:rPr lang="en-US" smtClean="0"/>
              <a:t>12</a:t>
            </a:fld>
            <a:endParaRPr lang="en-US"/>
          </a:p>
        </p:txBody>
      </p:sp>
    </p:spTree>
    <p:extLst>
      <p:ext uri="{BB962C8B-B14F-4D97-AF65-F5344CB8AC3E}">
        <p14:creationId xmlns:p14="http://schemas.microsoft.com/office/powerpoint/2010/main" val="2340312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71145">
              <a:defRPr/>
            </a:pPr>
            <a:fld id="{003BE860-478B-46C0-9980-D442A0AAC97A}" type="slidenum">
              <a:rPr lang="en-US">
                <a:solidFill>
                  <a:prstClr val="black"/>
                </a:solidFill>
                <a:latin typeface="Calibri" panose="020F0502020204030204"/>
              </a:rPr>
              <a:pPr defTabSz="471145">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166207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C7241-5EA6-2F4A-B4F6-500B99785E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6F0BB-F7D0-344F-B621-ABE0A91C6B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52AF4C-F36C-B64C-86A0-6511F088DDB5}"/>
              </a:ext>
            </a:extLst>
          </p:cNvPr>
          <p:cNvSpPr>
            <a:spLocks noGrp="1"/>
          </p:cNvSpPr>
          <p:nvPr>
            <p:ph type="dt" sz="half" idx="10"/>
          </p:nvPr>
        </p:nvSpPr>
        <p:spPr/>
        <p:txBody>
          <a:bodyPr/>
          <a:lstStyle/>
          <a:p>
            <a:fld id="{48A87A34-81AB-432B-8DAE-1953F412C126}" type="datetimeFigureOut">
              <a:rPr lang="en-US" smtClean="0"/>
              <a:t>7/9/2019</a:t>
            </a:fld>
            <a:endParaRPr lang="en-US" dirty="0"/>
          </a:p>
        </p:txBody>
      </p:sp>
      <p:sp>
        <p:nvSpPr>
          <p:cNvPr id="5" name="Footer Placeholder 4">
            <a:extLst>
              <a:ext uri="{FF2B5EF4-FFF2-40B4-BE49-F238E27FC236}">
                <a16:creationId xmlns:a16="http://schemas.microsoft.com/office/drawing/2014/main" id="{4099658E-C768-5745-9F1B-C83807F71A0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B7F00E-A7B3-9C4C-B182-76EC6145291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79723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79EED-E3E0-444D-A0D7-DBAB13EE88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E04326-9B6F-0046-B063-282CC767BA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ABA425-2AE2-A44A-81AB-B0C1E88E5C94}"/>
              </a:ext>
            </a:extLst>
          </p:cNvPr>
          <p:cNvSpPr>
            <a:spLocks noGrp="1"/>
          </p:cNvSpPr>
          <p:nvPr>
            <p:ph type="dt" sz="half" idx="10"/>
          </p:nvPr>
        </p:nvSpPr>
        <p:spPr/>
        <p:txBody>
          <a:bodyPr/>
          <a:lstStyle/>
          <a:p>
            <a:fld id="{48A87A34-81AB-432B-8DAE-1953F412C126}" type="datetimeFigureOut">
              <a:rPr lang="en-US" smtClean="0"/>
              <a:pPr/>
              <a:t>7/9/2019</a:t>
            </a:fld>
            <a:endParaRPr lang="en-US" dirty="0"/>
          </a:p>
        </p:txBody>
      </p:sp>
      <p:sp>
        <p:nvSpPr>
          <p:cNvPr id="5" name="Footer Placeholder 4">
            <a:extLst>
              <a:ext uri="{FF2B5EF4-FFF2-40B4-BE49-F238E27FC236}">
                <a16:creationId xmlns:a16="http://schemas.microsoft.com/office/drawing/2014/main" id="{BE974110-9BA5-CA4C-9851-FCF0D7381C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D1FDCC-434A-7D4B-B3F5-F3FD7F3BC3FE}"/>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3106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3486C4-2864-1E4F-891F-8E8BDA1967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B556B0-9B6D-0042-BDAE-69B8AA4417F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18E2E2-281D-924C-9F2D-EC3D67B6F22C}"/>
              </a:ext>
            </a:extLst>
          </p:cNvPr>
          <p:cNvSpPr>
            <a:spLocks noGrp="1"/>
          </p:cNvSpPr>
          <p:nvPr>
            <p:ph type="dt" sz="half" idx="10"/>
          </p:nvPr>
        </p:nvSpPr>
        <p:spPr/>
        <p:txBody>
          <a:bodyPr/>
          <a:lstStyle/>
          <a:p>
            <a:fld id="{48A87A34-81AB-432B-8DAE-1953F412C126}" type="datetimeFigureOut">
              <a:rPr lang="en-US" smtClean="0"/>
              <a:pPr/>
              <a:t>7/9/2019</a:t>
            </a:fld>
            <a:endParaRPr lang="en-US" dirty="0"/>
          </a:p>
        </p:txBody>
      </p:sp>
      <p:sp>
        <p:nvSpPr>
          <p:cNvPr id="5" name="Footer Placeholder 4">
            <a:extLst>
              <a:ext uri="{FF2B5EF4-FFF2-40B4-BE49-F238E27FC236}">
                <a16:creationId xmlns:a16="http://schemas.microsoft.com/office/drawing/2014/main" id="{F061CC38-AACC-BE41-A3B7-088EBE1C1E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CD137F-E264-7E4C-89D3-33411689EFA4}"/>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34069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chemeClr val="accent3">
            <a:alpha val="3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E32ACB0C-68FB-4C02-A2E1-C8C88C055E1F}" type="datetime1">
              <a:rPr lang="en-US" smtClean="0"/>
              <a:t>7/9/2019</a:t>
            </a:fld>
            <a:endParaRPr lang="en-US" dirty="0"/>
          </a:p>
        </p:txBody>
      </p:sp>
      <p:sp>
        <p:nvSpPr>
          <p:cNvPr id="5" name="Footer Placeholder 4"/>
          <p:cNvSpPr>
            <a:spLocks noGrp="1"/>
          </p:cNvSpPr>
          <p:nvPr>
            <p:ph type="ftr" sz="quarter" idx="11"/>
          </p:nvPr>
        </p:nvSpPr>
        <p:spPr/>
        <p:txBody>
          <a:bodyPr/>
          <a:lstStyle/>
          <a:p>
            <a:r>
              <a:rPr lang="en-US"/>
              <a:t>Preliminary findings, please do not cite or distribute</a:t>
            </a:r>
            <a:endParaRPr lang="en-US" dirty="0"/>
          </a:p>
        </p:txBody>
      </p:sp>
      <p:sp>
        <p:nvSpPr>
          <p:cNvPr id="6" name="Slide Number Placeholder 5"/>
          <p:cNvSpPr>
            <a:spLocks noGrp="1"/>
          </p:cNvSpPr>
          <p:nvPr>
            <p:ph type="sldNum" sz="quarter" idx="12"/>
          </p:nvPr>
        </p:nvSpPr>
        <p:spPr>
          <a:xfrm>
            <a:off x="5815584" y="1026373"/>
            <a:ext cx="609600" cy="441325"/>
          </a:xfrm>
        </p:spPr>
        <p:txBody>
          <a:bodyPr/>
          <a:lstStyle/>
          <a:p>
            <a:fld id="{1BAAD832-D8AA-094E-B6D8-1581C7FB904F}" type="slidenum">
              <a:rPr lang="en-US" smtClean="0"/>
              <a:t>‹#›</a:t>
            </a:fld>
            <a:endParaRPr lang="en-US" dirty="0"/>
          </a:p>
        </p:txBody>
      </p:sp>
      <p:sp>
        <p:nvSpPr>
          <p:cNvPr id="8" name="Content Placeholder 7"/>
          <p:cNvSpPr>
            <a:spLocks noGrp="1"/>
          </p:cNvSpPr>
          <p:nvPr>
            <p:ph sz="quarter" idx="1"/>
          </p:nvPr>
        </p:nvSpPr>
        <p:spPr>
          <a:xfrm>
            <a:off x="402336" y="2569882"/>
            <a:ext cx="11338560" cy="3807296"/>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Text Placeholder 8"/>
          <p:cNvSpPr>
            <a:spLocks noGrp="1"/>
          </p:cNvSpPr>
          <p:nvPr>
            <p:ph type="body" sz="quarter" idx="13" hasCustomPrompt="1"/>
          </p:nvPr>
        </p:nvSpPr>
        <p:spPr>
          <a:xfrm>
            <a:off x="406401" y="1906905"/>
            <a:ext cx="11374967" cy="442086"/>
          </a:xfrm>
        </p:spPr>
        <p:txBody>
          <a:bodyPr/>
          <a:lstStyle>
            <a:lvl1pPr marL="0" indent="0">
              <a:buNone/>
              <a:defRPr sz="2800"/>
            </a:lvl1pPr>
          </a:lstStyle>
          <a:p>
            <a:r>
              <a:rPr lang="en-US" sz="2400" i="1" dirty="0"/>
              <a:t>One-sentence</a:t>
            </a:r>
            <a:r>
              <a:rPr lang="en-US" sz="2400" i="1" baseline="0" dirty="0"/>
              <a:t> description of what’s in this slide.</a:t>
            </a:r>
            <a:endParaRPr lang="en-US" sz="2400" i="1" dirty="0"/>
          </a:p>
        </p:txBody>
      </p:sp>
    </p:spTree>
    <p:extLst>
      <p:ext uri="{BB962C8B-B14F-4D97-AF65-F5344CB8AC3E}">
        <p14:creationId xmlns:p14="http://schemas.microsoft.com/office/powerpoint/2010/main" val="287033595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Side_Text_with logo">
    <p:spTree>
      <p:nvGrpSpPr>
        <p:cNvPr id="1" name=""/>
        <p:cNvGrpSpPr/>
        <p:nvPr/>
      </p:nvGrpSpPr>
      <p:grpSpPr>
        <a:xfrm>
          <a:off x="0" y="0"/>
          <a:ext cx="0" cy="0"/>
          <a:chOff x="0" y="0"/>
          <a:chExt cx="0" cy="0"/>
        </a:xfrm>
      </p:grpSpPr>
      <p:sp>
        <p:nvSpPr>
          <p:cNvPr id="2" name="Title 1"/>
          <p:cNvSpPr>
            <a:spLocks noGrp="1"/>
          </p:cNvSpPr>
          <p:nvPr>
            <p:ph type="title"/>
          </p:nvPr>
        </p:nvSpPr>
        <p:spPr>
          <a:xfrm>
            <a:off x="728664" y="864389"/>
            <a:ext cx="10820400" cy="1293028"/>
          </a:xfrm>
          <a:prstGeom prst="rect">
            <a:avLst/>
          </a:prstGeom>
        </p:spPr>
        <p:txBody>
          <a:bodyPr/>
          <a:lstStyle>
            <a:lvl1pPr algn="l">
              <a:defRPr>
                <a:solidFill>
                  <a:schemeClr val="accent5">
                    <a:lumMod val="7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742950" y="2180272"/>
            <a:ext cx="10820400" cy="4024125"/>
          </a:xfrm>
          <a:prstGeom prst="rect">
            <a:avLst/>
          </a:prstGeom>
        </p:spPr>
        <p:txBody>
          <a:bodyPr>
            <a:normAutofit/>
          </a:bodyPr>
          <a:lstStyle>
            <a:lvl1pPr>
              <a:buClr>
                <a:schemeClr val="accent5">
                  <a:lumMod val="75000"/>
                </a:schemeClr>
              </a:buClr>
              <a:defRPr sz="2400">
                <a:latin typeface="Calibri" panose="020F0502020204030204" pitchFamily="34" charset="0"/>
                <a:cs typeface="Calibri" panose="020F0502020204030204" pitchFamily="34" charset="0"/>
              </a:defRPr>
            </a:lvl1pPr>
            <a:lvl2pPr>
              <a:buClr>
                <a:srgbClr val="00B050"/>
              </a:buClr>
              <a:defRPr sz="20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21763B10-D956-44A2-B95C-C968D35E8950}"/>
              </a:ext>
            </a:extLst>
          </p:cNvPr>
          <p:cNvPicPr>
            <a:picLocks noChangeAspect="1"/>
          </p:cNvPicPr>
          <p:nvPr userDrawn="1"/>
        </p:nvPicPr>
        <p:blipFill>
          <a:blip r:embed="rId2"/>
          <a:stretch>
            <a:fillRect/>
          </a:stretch>
        </p:blipFill>
        <p:spPr>
          <a:xfrm rot="10800000">
            <a:off x="-2386" y="0"/>
            <a:ext cx="713232" cy="6858000"/>
          </a:xfrm>
          <a:prstGeom prst="rect">
            <a:avLst/>
          </a:prstGeom>
        </p:spPr>
      </p:pic>
      <p:pic>
        <p:nvPicPr>
          <p:cNvPr id="9" name="Picture 8">
            <a:extLst>
              <a:ext uri="{FF2B5EF4-FFF2-40B4-BE49-F238E27FC236}">
                <a16:creationId xmlns:a16="http://schemas.microsoft.com/office/drawing/2014/main" id="{7468CE8B-C80A-4F02-A803-E1C4736ECD89}"/>
              </a:ext>
            </a:extLst>
          </p:cNvPr>
          <p:cNvPicPr>
            <a:picLocks noChangeAspect="1"/>
          </p:cNvPicPr>
          <p:nvPr userDrawn="1"/>
        </p:nvPicPr>
        <p:blipFill>
          <a:blip r:embed="rId3"/>
          <a:stretch>
            <a:fillRect/>
          </a:stretch>
        </p:blipFill>
        <p:spPr>
          <a:xfrm>
            <a:off x="10678477" y="5719448"/>
            <a:ext cx="1174500" cy="757552"/>
          </a:xfrm>
          <a:prstGeom prst="rect">
            <a:avLst/>
          </a:prstGeom>
        </p:spPr>
      </p:pic>
    </p:spTree>
    <p:extLst>
      <p:ext uri="{BB962C8B-B14F-4D97-AF65-F5344CB8AC3E}">
        <p14:creationId xmlns:p14="http://schemas.microsoft.com/office/powerpoint/2010/main" val="3550026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Graph Image with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864389"/>
            <a:ext cx="10820400" cy="1293028"/>
          </a:xfrm>
          <a:prstGeom prst="rect">
            <a:avLst/>
          </a:prstGeom>
        </p:spPr>
        <p:txBody>
          <a:bodyPr/>
          <a:lstStyle>
            <a:lvl1pPr algn="l">
              <a:defRPr>
                <a:solidFill>
                  <a:schemeClr val="accent5">
                    <a:lumMod val="7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6D22F896-40B5-4ADD-8801-0D06FADFA095}" type="slidenum">
              <a:rPr lang="en-US" smtClean="0"/>
              <a:t>‹#›</a:t>
            </a:fld>
            <a:endParaRPr lang="en-US" dirty="0"/>
          </a:p>
        </p:txBody>
      </p:sp>
      <p:pic>
        <p:nvPicPr>
          <p:cNvPr id="7" name="Picture 6">
            <a:extLst>
              <a:ext uri="{FF2B5EF4-FFF2-40B4-BE49-F238E27FC236}">
                <a16:creationId xmlns:a16="http://schemas.microsoft.com/office/drawing/2014/main" id="{21763B10-D956-44A2-B95C-C968D35E8950}"/>
              </a:ext>
            </a:extLst>
          </p:cNvPr>
          <p:cNvPicPr>
            <a:picLocks noChangeAspect="1"/>
          </p:cNvPicPr>
          <p:nvPr userDrawn="1"/>
        </p:nvPicPr>
        <p:blipFill>
          <a:blip r:embed="rId2"/>
          <a:stretch>
            <a:fillRect/>
          </a:stretch>
        </p:blipFill>
        <p:spPr>
          <a:xfrm rot="16200000">
            <a:off x="5462016" y="-5545186"/>
            <a:ext cx="1267968" cy="12192000"/>
          </a:xfrm>
          <a:prstGeom prst="rect">
            <a:avLst/>
          </a:prstGeom>
        </p:spPr>
      </p:pic>
      <p:pic>
        <p:nvPicPr>
          <p:cNvPr id="9" name="Picture 8">
            <a:extLst>
              <a:ext uri="{FF2B5EF4-FFF2-40B4-BE49-F238E27FC236}">
                <a16:creationId xmlns:a16="http://schemas.microsoft.com/office/drawing/2014/main" id="{7468CE8B-C80A-4F02-A803-E1C4736ECD89}"/>
              </a:ext>
            </a:extLst>
          </p:cNvPr>
          <p:cNvPicPr>
            <a:picLocks noChangeAspect="1"/>
          </p:cNvPicPr>
          <p:nvPr userDrawn="1"/>
        </p:nvPicPr>
        <p:blipFill>
          <a:blip r:embed="rId3"/>
          <a:stretch>
            <a:fillRect/>
          </a:stretch>
        </p:blipFill>
        <p:spPr>
          <a:xfrm>
            <a:off x="10678477" y="5719448"/>
            <a:ext cx="1174500" cy="757552"/>
          </a:xfrm>
          <a:prstGeom prst="rect">
            <a:avLst/>
          </a:prstGeom>
        </p:spPr>
      </p:pic>
    </p:spTree>
    <p:extLst>
      <p:ext uri="{BB962C8B-B14F-4D97-AF65-F5344CB8AC3E}">
        <p14:creationId xmlns:p14="http://schemas.microsoft.com/office/powerpoint/2010/main" val="4155146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Side_Text">
    <p:spTree>
      <p:nvGrpSpPr>
        <p:cNvPr id="1" name=""/>
        <p:cNvGrpSpPr/>
        <p:nvPr/>
      </p:nvGrpSpPr>
      <p:grpSpPr>
        <a:xfrm>
          <a:off x="0" y="0"/>
          <a:ext cx="0" cy="0"/>
          <a:chOff x="0" y="0"/>
          <a:chExt cx="0" cy="0"/>
        </a:xfrm>
      </p:grpSpPr>
      <p:sp>
        <p:nvSpPr>
          <p:cNvPr id="2" name="Title 1"/>
          <p:cNvSpPr>
            <a:spLocks noGrp="1"/>
          </p:cNvSpPr>
          <p:nvPr>
            <p:ph type="title"/>
          </p:nvPr>
        </p:nvSpPr>
        <p:spPr>
          <a:xfrm>
            <a:off x="728664" y="864389"/>
            <a:ext cx="10820400" cy="1293028"/>
          </a:xfrm>
          <a:prstGeom prst="rect">
            <a:avLst/>
          </a:prstGeom>
        </p:spPr>
        <p:txBody>
          <a:bodyPr/>
          <a:lstStyle>
            <a:lvl1pPr algn="l">
              <a:defRPr>
                <a:solidFill>
                  <a:schemeClr val="accent5">
                    <a:lumMod val="7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742950" y="2180272"/>
            <a:ext cx="10820400" cy="4024125"/>
          </a:xfrm>
          <a:prstGeom prst="rect">
            <a:avLst/>
          </a:prstGeom>
        </p:spPr>
        <p:txBody>
          <a:bodyPr>
            <a:normAutofit/>
          </a:bodyPr>
          <a:lstStyle>
            <a:lvl1pPr>
              <a:buClr>
                <a:schemeClr val="accent5">
                  <a:lumMod val="75000"/>
                </a:schemeClr>
              </a:buClr>
              <a:defRPr sz="2400">
                <a:latin typeface="Calibri" panose="020F0502020204030204" pitchFamily="34" charset="0"/>
                <a:cs typeface="Calibri" panose="020F0502020204030204" pitchFamily="34" charset="0"/>
              </a:defRPr>
            </a:lvl1pPr>
            <a:lvl2pPr>
              <a:buClr>
                <a:srgbClr val="00B050"/>
              </a:buClr>
              <a:defRPr sz="20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21763B10-D956-44A2-B95C-C968D35E8950}"/>
              </a:ext>
            </a:extLst>
          </p:cNvPr>
          <p:cNvPicPr>
            <a:picLocks noChangeAspect="1"/>
          </p:cNvPicPr>
          <p:nvPr userDrawn="1"/>
        </p:nvPicPr>
        <p:blipFill>
          <a:blip r:embed="rId2"/>
          <a:stretch>
            <a:fillRect/>
          </a:stretch>
        </p:blipFill>
        <p:spPr>
          <a:xfrm rot="10800000">
            <a:off x="11902" y="0"/>
            <a:ext cx="713232" cy="6858000"/>
          </a:xfrm>
          <a:prstGeom prst="rect">
            <a:avLst/>
          </a:prstGeom>
        </p:spPr>
      </p:pic>
    </p:spTree>
    <p:extLst>
      <p:ext uri="{BB962C8B-B14F-4D97-AF65-F5344CB8AC3E}">
        <p14:creationId xmlns:p14="http://schemas.microsoft.com/office/powerpoint/2010/main" val="3146732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Logo">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35253"/>
            <a:ext cx="9448800" cy="1825096"/>
          </a:xfrm>
          <a:prstGeom prst="rect">
            <a:avLst/>
          </a:prstGeom>
        </p:spPr>
        <p:txBody>
          <a:bodyPr anchor="t" anchorCtr="0">
            <a:normAutofit/>
          </a:bodyPr>
          <a:lstStyle>
            <a:lvl1pPr algn="l">
              <a:defRPr sz="6000">
                <a:solidFill>
                  <a:schemeClr val="accent5">
                    <a:lumMod val="7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371600" y="4027272"/>
            <a:ext cx="9448800" cy="685800"/>
          </a:xfrm>
          <a:prstGeom prst="rect">
            <a:avLst/>
          </a:prstGeom>
        </p:spPr>
        <p:txBody>
          <a:bodyPr>
            <a:normAutofit/>
          </a:bodyPr>
          <a:lstStyle>
            <a:lvl1pPr marL="0" indent="0" algn="l">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FD4B1439-BE8F-4624-B242-970A8802B563}"/>
              </a:ext>
            </a:extLst>
          </p:cNvPr>
          <p:cNvPicPr>
            <a:picLocks noChangeAspect="1"/>
          </p:cNvPicPr>
          <p:nvPr userDrawn="1"/>
        </p:nvPicPr>
        <p:blipFill>
          <a:blip r:embed="rId2"/>
          <a:stretch>
            <a:fillRect/>
          </a:stretch>
        </p:blipFill>
        <p:spPr>
          <a:xfrm rot="5400000">
            <a:off x="5462016" y="130249"/>
            <a:ext cx="1267968" cy="12192000"/>
          </a:xfrm>
          <a:prstGeom prst="rect">
            <a:avLst/>
          </a:prstGeom>
        </p:spPr>
      </p:pic>
      <p:pic>
        <p:nvPicPr>
          <p:cNvPr id="13" name="Picture 12">
            <a:extLst>
              <a:ext uri="{FF2B5EF4-FFF2-40B4-BE49-F238E27FC236}">
                <a16:creationId xmlns:a16="http://schemas.microsoft.com/office/drawing/2014/main" id="{F6033F3C-76D4-48E9-8552-E5C30C593C6B}"/>
              </a:ext>
            </a:extLst>
          </p:cNvPr>
          <p:cNvPicPr>
            <a:picLocks noChangeAspect="1"/>
          </p:cNvPicPr>
          <p:nvPr userDrawn="1"/>
        </p:nvPicPr>
        <p:blipFill>
          <a:blip r:embed="rId2"/>
          <a:stretch>
            <a:fillRect/>
          </a:stretch>
        </p:blipFill>
        <p:spPr>
          <a:xfrm rot="16200000">
            <a:off x="5462016" y="-5924302"/>
            <a:ext cx="1267968" cy="12192000"/>
          </a:xfrm>
          <a:prstGeom prst="rect">
            <a:avLst/>
          </a:prstGeom>
        </p:spPr>
      </p:pic>
      <p:pic>
        <p:nvPicPr>
          <p:cNvPr id="9" name="Picture 8">
            <a:extLst>
              <a:ext uri="{FF2B5EF4-FFF2-40B4-BE49-F238E27FC236}">
                <a16:creationId xmlns:a16="http://schemas.microsoft.com/office/drawing/2014/main" id="{C8722C63-9A79-42B6-BDC6-4D98EABED896}"/>
              </a:ext>
            </a:extLst>
          </p:cNvPr>
          <p:cNvPicPr>
            <a:picLocks noChangeAspect="1"/>
          </p:cNvPicPr>
          <p:nvPr userDrawn="1"/>
        </p:nvPicPr>
        <p:blipFill>
          <a:blip r:embed="rId3"/>
          <a:stretch>
            <a:fillRect/>
          </a:stretch>
        </p:blipFill>
        <p:spPr>
          <a:xfrm>
            <a:off x="9978390" y="602374"/>
            <a:ext cx="1174500" cy="757552"/>
          </a:xfrm>
          <a:prstGeom prst="rect">
            <a:avLst/>
          </a:prstGeom>
        </p:spPr>
      </p:pic>
      <p:sp>
        <p:nvSpPr>
          <p:cNvPr id="10" name="TextBox 9">
            <a:extLst>
              <a:ext uri="{FF2B5EF4-FFF2-40B4-BE49-F238E27FC236}">
                <a16:creationId xmlns:a16="http://schemas.microsoft.com/office/drawing/2014/main" id="{4EF0A57A-A673-4BE5-ABC6-39D5D38980F5}"/>
              </a:ext>
            </a:extLst>
          </p:cNvPr>
          <p:cNvSpPr txBox="1"/>
          <p:nvPr userDrawn="1"/>
        </p:nvSpPr>
        <p:spPr>
          <a:xfrm>
            <a:off x="5647508" y="782691"/>
            <a:ext cx="4620510" cy="461665"/>
          </a:xfrm>
          <a:prstGeom prst="rect">
            <a:avLst/>
          </a:prstGeom>
          <a:noFill/>
        </p:spPr>
        <p:txBody>
          <a:bodyPr wrap="square" rtlCol="0">
            <a:spAutoFit/>
          </a:bodyPr>
          <a:lstStyle/>
          <a:p>
            <a:r>
              <a:rPr lang="en-US" sz="2400" dirty="0">
                <a:solidFill>
                  <a:schemeClr val="bg1">
                    <a:lumMod val="50000"/>
                  </a:schemeClr>
                </a:solidFill>
                <a:latin typeface="Calibri" panose="020F0502020204030204" pitchFamily="34" charset="0"/>
                <a:cs typeface="Calibri" panose="020F0502020204030204" pitchFamily="34" charset="0"/>
              </a:rPr>
              <a:t>EMPLOYERS’ FORUM OF INDIANA</a:t>
            </a:r>
          </a:p>
        </p:txBody>
      </p:sp>
    </p:spTree>
    <p:extLst>
      <p:ext uri="{BB962C8B-B14F-4D97-AF65-F5344CB8AC3E}">
        <p14:creationId xmlns:p14="http://schemas.microsoft.com/office/powerpoint/2010/main" val="2223533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35253"/>
            <a:ext cx="9448800" cy="1825096"/>
          </a:xfrm>
          <a:prstGeom prst="rect">
            <a:avLst/>
          </a:prstGeom>
        </p:spPr>
        <p:txBody>
          <a:bodyPr anchor="t" anchorCtr="0">
            <a:normAutofit/>
          </a:bodyPr>
          <a:lstStyle>
            <a:lvl1pPr algn="l">
              <a:defRPr sz="6000">
                <a:solidFill>
                  <a:schemeClr val="accent5">
                    <a:lumMod val="7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371600" y="4027272"/>
            <a:ext cx="9448800" cy="685800"/>
          </a:xfrm>
          <a:prstGeom prst="rect">
            <a:avLst/>
          </a:prstGeom>
        </p:spPr>
        <p:txBody>
          <a:bodyPr>
            <a:normAutofit/>
          </a:bodyPr>
          <a:lstStyle>
            <a:lvl1pPr marL="0" indent="0" algn="l">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FD4B1439-BE8F-4624-B242-970A8802B563}"/>
              </a:ext>
            </a:extLst>
          </p:cNvPr>
          <p:cNvPicPr>
            <a:picLocks noChangeAspect="1"/>
          </p:cNvPicPr>
          <p:nvPr userDrawn="1"/>
        </p:nvPicPr>
        <p:blipFill>
          <a:blip r:embed="rId2"/>
          <a:stretch>
            <a:fillRect/>
          </a:stretch>
        </p:blipFill>
        <p:spPr>
          <a:xfrm rot="5400000">
            <a:off x="5462016" y="130249"/>
            <a:ext cx="1267968" cy="12192000"/>
          </a:xfrm>
          <a:prstGeom prst="rect">
            <a:avLst/>
          </a:prstGeom>
        </p:spPr>
      </p:pic>
      <p:pic>
        <p:nvPicPr>
          <p:cNvPr id="13" name="Picture 12">
            <a:extLst>
              <a:ext uri="{FF2B5EF4-FFF2-40B4-BE49-F238E27FC236}">
                <a16:creationId xmlns:a16="http://schemas.microsoft.com/office/drawing/2014/main" id="{F6033F3C-76D4-48E9-8552-E5C30C593C6B}"/>
              </a:ext>
            </a:extLst>
          </p:cNvPr>
          <p:cNvPicPr>
            <a:picLocks noChangeAspect="1"/>
          </p:cNvPicPr>
          <p:nvPr userDrawn="1"/>
        </p:nvPicPr>
        <p:blipFill>
          <a:blip r:embed="rId2"/>
          <a:stretch>
            <a:fillRect/>
          </a:stretch>
        </p:blipFill>
        <p:spPr>
          <a:xfrm rot="16200000">
            <a:off x="5462016" y="-5924302"/>
            <a:ext cx="1267968" cy="12192000"/>
          </a:xfrm>
          <a:prstGeom prst="rect">
            <a:avLst/>
          </a:prstGeom>
        </p:spPr>
      </p:pic>
      <p:pic>
        <p:nvPicPr>
          <p:cNvPr id="9" name="Picture 8">
            <a:extLst>
              <a:ext uri="{FF2B5EF4-FFF2-40B4-BE49-F238E27FC236}">
                <a16:creationId xmlns:a16="http://schemas.microsoft.com/office/drawing/2014/main" id="{C8722C63-9A79-42B6-BDC6-4D98EABED896}"/>
              </a:ext>
            </a:extLst>
          </p:cNvPr>
          <p:cNvPicPr>
            <a:picLocks noChangeAspect="1"/>
          </p:cNvPicPr>
          <p:nvPr userDrawn="1"/>
        </p:nvPicPr>
        <p:blipFill>
          <a:blip r:embed="rId3"/>
          <a:stretch>
            <a:fillRect/>
          </a:stretch>
        </p:blipFill>
        <p:spPr>
          <a:xfrm>
            <a:off x="9978390" y="602374"/>
            <a:ext cx="1174500" cy="757552"/>
          </a:xfrm>
          <a:prstGeom prst="rect">
            <a:avLst/>
          </a:prstGeom>
        </p:spPr>
      </p:pic>
      <p:sp>
        <p:nvSpPr>
          <p:cNvPr id="10" name="TextBox 9">
            <a:extLst>
              <a:ext uri="{FF2B5EF4-FFF2-40B4-BE49-F238E27FC236}">
                <a16:creationId xmlns:a16="http://schemas.microsoft.com/office/drawing/2014/main" id="{4EF0A57A-A673-4BE5-ABC6-39D5D38980F5}"/>
              </a:ext>
            </a:extLst>
          </p:cNvPr>
          <p:cNvSpPr txBox="1"/>
          <p:nvPr userDrawn="1"/>
        </p:nvSpPr>
        <p:spPr>
          <a:xfrm>
            <a:off x="5647508" y="782691"/>
            <a:ext cx="4620510" cy="461665"/>
          </a:xfrm>
          <a:prstGeom prst="rect">
            <a:avLst/>
          </a:prstGeom>
          <a:noFill/>
        </p:spPr>
        <p:txBody>
          <a:bodyPr wrap="square" rtlCol="0">
            <a:spAutoFit/>
          </a:bodyPr>
          <a:lstStyle/>
          <a:p>
            <a:r>
              <a:rPr lang="en-US" sz="2400" dirty="0">
                <a:solidFill>
                  <a:schemeClr val="bg1">
                    <a:lumMod val="50000"/>
                  </a:schemeClr>
                </a:solidFill>
                <a:latin typeface="Calibri" panose="020F0502020204030204" pitchFamily="34" charset="0"/>
                <a:cs typeface="Calibri" panose="020F0502020204030204" pitchFamily="34" charset="0"/>
              </a:rPr>
              <a:t>EMPLOYERS’ FORUM OF INDIANA</a:t>
            </a:r>
          </a:p>
        </p:txBody>
      </p:sp>
    </p:spTree>
    <p:extLst>
      <p:ext uri="{BB962C8B-B14F-4D97-AF65-F5344CB8AC3E}">
        <p14:creationId xmlns:p14="http://schemas.microsoft.com/office/powerpoint/2010/main" val="3084270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ext with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864389"/>
            <a:ext cx="10820400" cy="1293028"/>
          </a:xfrm>
          <a:prstGeom prst="rect">
            <a:avLst/>
          </a:prstGeom>
        </p:spPr>
        <p:txBody>
          <a:bodyPr/>
          <a:lstStyle>
            <a:lvl1pPr algn="l">
              <a:defRPr>
                <a:solidFill>
                  <a:schemeClr val="accent5">
                    <a:lumMod val="7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685800" y="2180272"/>
            <a:ext cx="10820400" cy="4024125"/>
          </a:xfrm>
          <a:prstGeom prst="rect">
            <a:avLst/>
          </a:prstGeom>
        </p:spPr>
        <p:txBody>
          <a:bodyPr>
            <a:normAutofit/>
          </a:bodyPr>
          <a:lstStyle>
            <a:lvl1pPr>
              <a:buClr>
                <a:schemeClr val="accent5">
                  <a:lumMod val="75000"/>
                </a:schemeClr>
              </a:buClr>
              <a:defRPr sz="2400">
                <a:latin typeface="Calibri" panose="020F0502020204030204" pitchFamily="34" charset="0"/>
                <a:cs typeface="Calibri" panose="020F0502020204030204" pitchFamily="34" charset="0"/>
              </a:defRPr>
            </a:lvl1pPr>
            <a:lvl2pPr>
              <a:buClr>
                <a:srgbClr val="00B050"/>
              </a:buClr>
              <a:defRPr sz="20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6D22F896-40B5-4ADD-8801-0D06FADFA095}" type="slidenum">
              <a:rPr lang="en-US" smtClean="0"/>
              <a:t>‹#›</a:t>
            </a:fld>
            <a:endParaRPr lang="en-US" dirty="0"/>
          </a:p>
        </p:txBody>
      </p:sp>
      <p:pic>
        <p:nvPicPr>
          <p:cNvPr id="7" name="Picture 6">
            <a:extLst>
              <a:ext uri="{FF2B5EF4-FFF2-40B4-BE49-F238E27FC236}">
                <a16:creationId xmlns:a16="http://schemas.microsoft.com/office/drawing/2014/main" id="{21763B10-D956-44A2-B95C-C968D35E8950}"/>
              </a:ext>
            </a:extLst>
          </p:cNvPr>
          <p:cNvPicPr>
            <a:picLocks noChangeAspect="1"/>
          </p:cNvPicPr>
          <p:nvPr userDrawn="1"/>
        </p:nvPicPr>
        <p:blipFill>
          <a:blip r:embed="rId2"/>
          <a:stretch>
            <a:fillRect/>
          </a:stretch>
        </p:blipFill>
        <p:spPr>
          <a:xfrm rot="16200000">
            <a:off x="5462016" y="-5545186"/>
            <a:ext cx="1267968" cy="12192000"/>
          </a:xfrm>
          <a:prstGeom prst="rect">
            <a:avLst/>
          </a:prstGeom>
        </p:spPr>
      </p:pic>
      <p:pic>
        <p:nvPicPr>
          <p:cNvPr id="9" name="Picture 8">
            <a:extLst>
              <a:ext uri="{FF2B5EF4-FFF2-40B4-BE49-F238E27FC236}">
                <a16:creationId xmlns:a16="http://schemas.microsoft.com/office/drawing/2014/main" id="{7468CE8B-C80A-4F02-A803-E1C4736ECD89}"/>
              </a:ext>
            </a:extLst>
          </p:cNvPr>
          <p:cNvPicPr>
            <a:picLocks noChangeAspect="1"/>
          </p:cNvPicPr>
          <p:nvPr userDrawn="1"/>
        </p:nvPicPr>
        <p:blipFill>
          <a:blip r:embed="rId3"/>
          <a:stretch>
            <a:fillRect/>
          </a:stretch>
        </p:blipFill>
        <p:spPr>
          <a:xfrm>
            <a:off x="10678477" y="5719448"/>
            <a:ext cx="1174500" cy="757552"/>
          </a:xfrm>
          <a:prstGeom prst="rect">
            <a:avLst/>
          </a:prstGeom>
        </p:spPr>
      </p:pic>
    </p:spTree>
    <p:extLst>
      <p:ext uri="{BB962C8B-B14F-4D97-AF65-F5344CB8AC3E}">
        <p14:creationId xmlns:p14="http://schemas.microsoft.com/office/powerpoint/2010/main" val="1490944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864389"/>
            <a:ext cx="10820400" cy="1293028"/>
          </a:xfrm>
          <a:prstGeom prst="rect">
            <a:avLst/>
          </a:prstGeom>
        </p:spPr>
        <p:txBody>
          <a:bodyPr/>
          <a:lstStyle>
            <a:lvl1pPr algn="l">
              <a:defRPr>
                <a:solidFill>
                  <a:schemeClr val="accent5">
                    <a:lumMod val="7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685800" y="2180272"/>
            <a:ext cx="10820400" cy="4024125"/>
          </a:xfrm>
          <a:prstGeom prst="rect">
            <a:avLst/>
          </a:prstGeom>
        </p:spPr>
        <p:txBody>
          <a:bodyPr>
            <a:normAutofit/>
          </a:bodyPr>
          <a:lstStyle>
            <a:lvl1pPr>
              <a:buClr>
                <a:schemeClr val="accent5">
                  <a:lumMod val="75000"/>
                </a:schemeClr>
              </a:buClr>
              <a:defRPr sz="2400">
                <a:latin typeface="Calibri" panose="020F0502020204030204" pitchFamily="34" charset="0"/>
                <a:cs typeface="Calibri" panose="020F0502020204030204" pitchFamily="34" charset="0"/>
              </a:defRPr>
            </a:lvl1pPr>
            <a:lvl2pPr>
              <a:buClr>
                <a:srgbClr val="00B050"/>
              </a:buClr>
              <a:defRPr sz="20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6D22F896-40B5-4ADD-8801-0D06FADFA095}" type="slidenum">
              <a:rPr lang="en-US" smtClean="0"/>
              <a:t>‹#›</a:t>
            </a:fld>
            <a:endParaRPr lang="en-US" dirty="0"/>
          </a:p>
        </p:txBody>
      </p:sp>
      <p:pic>
        <p:nvPicPr>
          <p:cNvPr id="7" name="Picture 6">
            <a:extLst>
              <a:ext uri="{FF2B5EF4-FFF2-40B4-BE49-F238E27FC236}">
                <a16:creationId xmlns:a16="http://schemas.microsoft.com/office/drawing/2014/main" id="{21763B10-D956-44A2-B95C-C968D35E8950}"/>
              </a:ext>
            </a:extLst>
          </p:cNvPr>
          <p:cNvPicPr>
            <a:picLocks noChangeAspect="1"/>
          </p:cNvPicPr>
          <p:nvPr userDrawn="1"/>
        </p:nvPicPr>
        <p:blipFill>
          <a:blip r:embed="rId2"/>
          <a:stretch>
            <a:fillRect/>
          </a:stretch>
        </p:blipFill>
        <p:spPr>
          <a:xfrm rot="16200000">
            <a:off x="5462016" y="-5545186"/>
            <a:ext cx="1267968" cy="12192000"/>
          </a:xfrm>
          <a:prstGeom prst="rect">
            <a:avLst/>
          </a:prstGeom>
        </p:spPr>
      </p:pic>
    </p:spTree>
    <p:extLst>
      <p:ext uri="{BB962C8B-B14F-4D97-AF65-F5344CB8AC3E}">
        <p14:creationId xmlns:p14="http://schemas.microsoft.com/office/powerpoint/2010/main" val="2664300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68608-CDC2-CC44-9EA3-03EAADA867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F044B9-6C04-E748-A4E9-EB88DC38FB9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130439-1A94-0244-86F1-161EECDC15FF}"/>
              </a:ext>
            </a:extLst>
          </p:cNvPr>
          <p:cNvSpPr>
            <a:spLocks noGrp="1"/>
          </p:cNvSpPr>
          <p:nvPr>
            <p:ph type="dt" sz="half" idx="10"/>
          </p:nvPr>
        </p:nvSpPr>
        <p:spPr/>
        <p:txBody>
          <a:bodyPr/>
          <a:lstStyle/>
          <a:p>
            <a:fld id="{48A87A34-81AB-432B-8DAE-1953F412C126}" type="datetimeFigureOut">
              <a:rPr lang="en-US" smtClean="0"/>
              <a:pPr/>
              <a:t>7/9/2019</a:t>
            </a:fld>
            <a:endParaRPr lang="en-US" dirty="0"/>
          </a:p>
        </p:txBody>
      </p:sp>
      <p:sp>
        <p:nvSpPr>
          <p:cNvPr id="5" name="Footer Placeholder 4">
            <a:extLst>
              <a:ext uri="{FF2B5EF4-FFF2-40B4-BE49-F238E27FC236}">
                <a16:creationId xmlns:a16="http://schemas.microsoft.com/office/drawing/2014/main" id="{EB02EFAA-405C-E049-AB83-C45F8C414D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71B86A-9CF3-B041-BF7E-D375D850D352}"/>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86745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raph Image with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864389"/>
            <a:ext cx="10820400" cy="1293028"/>
          </a:xfrm>
          <a:prstGeom prst="rect">
            <a:avLst/>
          </a:prstGeom>
        </p:spPr>
        <p:txBody>
          <a:bodyPr/>
          <a:lstStyle>
            <a:lvl1pPr algn="l">
              <a:defRPr>
                <a:solidFill>
                  <a:schemeClr val="accent5">
                    <a:lumMod val="7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6D22F896-40B5-4ADD-8801-0D06FADFA095}" type="slidenum">
              <a:rPr lang="en-US" smtClean="0"/>
              <a:t>‹#›</a:t>
            </a:fld>
            <a:endParaRPr lang="en-US" dirty="0"/>
          </a:p>
        </p:txBody>
      </p:sp>
      <p:pic>
        <p:nvPicPr>
          <p:cNvPr id="7" name="Picture 6">
            <a:extLst>
              <a:ext uri="{FF2B5EF4-FFF2-40B4-BE49-F238E27FC236}">
                <a16:creationId xmlns:a16="http://schemas.microsoft.com/office/drawing/2014/main" id="{21763B10-D956-44A2-B95C-C968D35E8950}"/>
              </a:ext>
            </a:extLst>
          </p:cNvPr>
          <p:cNvPicPr>
            <a:picLocks noChangeAspect="1"/>
          </p:cNvPicPr>
          <p:nvPr userDrawn="1"/>
        </p:nvPicPr>
        <p:blipFill>
          <a:blip r:embed="rId2"/>
          <a:stretch>
            <a:fillRect/>
          </a:stretch>
        </p:blipFill>
        <p:spPr>
          <a:xfrm rot="16200000">
            <a:off x="5462016" y="-5545186"/>
            <a:ext cx="1267968" cy="12192000"/>
          </a:xfrm>
          <a:prstGeom prst="rect">
            <a:avLst/>
          </a:prstGeom>
        </p:spPr>
      </p:pic>
      <p:pic>
        <p:nvPicPr>
          <p:cNvPr id="9" name="Picture 8">
            <a:extLst>
              <a:ext uri="{FF2B5EF4-FFF2-40B4-BE49-F238E27FC236}">
                <a16:creationId xmlns:a16="http://schemas.microsoft.com/office/drawing/2014/main" id="{7468CE8B-C80A-4F02-A803-E1C4736ECD89}"/>
              </a:ext>
            </a:extLst>
          </p:cNvPr>
          <p:cNvPicPr>
            <a:picLocks noChangeAspect="1"/>
          </p:cNvPicPr>
          <p:nvPr userDrawn="1"/>
        </p:nvPicPr>
        <p:blipFill>
          <a:blip r:embed="rId3"/>
          <a:stretch>
            <a:fillRect/>
          </a:stretch>
        </p:blipFill>
        <p:spPr>
          <a:xfrm>
            <a:off x="10678477" y="5719448"/>
            <a:ext cx="1174500" cy="757552"/>
          </a:xfrm>
          <a:prstGeom prst="rect">
            <a:avLst/>
          </a:prstGeom>
        </p:spPr>
      </p:pic>
    </p:spTree>
    <p:extLst>
      <p:ext uri="{BB962C8B-B14F-4D97-AF65-F5344CB8AC3E}">
        <p14:creationId xmlns:p14="http://schemas.microsoft.com/office/powerpoint/2010/main" val="8189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Graph Image">
    <p:spTree>
      <p:nvGrpSpPr>
        <p:cNvPr id="1" name=""/>
        <p:cNvGrpSpPr/>
        <p:nvPr/>
      </p:nvGrpSpPr>
      <p:grpSpPr>
        <a:xfrm>
          <a:off x="0" y="0"/>
          <a:ext cx="0" cy="0"/>
          <a:chOff x="0" y="0"/>
          <a:chExt cx="0" cy="0"/>
        </a:xfrm>
      </p:grpSpPr>
      <p:sp>
        <p:nvSpPr>
          <p:cNvPr id="2" name="Title 1"/>
          <p:cNvSpPr>
            <a:spLocks noGrp="1"/>
          </p:cNvSpPr>
          <p:nvPr>
            <p:ph type="title"/>
          </p:nvPr>
        </p:nvSpPr>
        <p:spPr>
          <a:xfrm>
            <a:off x="685800" y="864389"/>
            <a:ext cx="10820400" cy="1293028"/>
          </a:xfrm>
          <a:prstGeom prst="rect">
            <a:avLst/>
          </a:prstGeom>
        </p:spPr>
        <p:txBody>
          <a:bodyPr/>
          <a:lstStyle>
            <a:lvl1pPr algn="l">
              <a:defRPr>
                <a:solidFill>
                  <a:schemeClr val="accent5">
                    <a:lumMod val="7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6D22F896-40B5-4ADD-8801-0D06FADFA095}" type="slidenum">
              <a:rPr lang="en-US" smtClean="0"/>
              <a:t>‹#›</a:t>
            </a:fld>
            <a:endParaRPr lang="en-US" dirty="0"/>
          </a:p>
        </p:txBody>
      </p:sp>
      <p:pic>
        <p:nvPicPr>
          <p:cNvPr id="7" name="Picture 6">
            <a:extLst>
              <a:ext uri="{FF2B5EF4-FFF2-40B4-BE49-F238E27FC236}">
                <a16:creationId xmlns:a16="http://schemas.microsoft.com/office/drawing/2014/main" id="{21763B10-D956-44A2-B95C-C968D35E8950}"/>
              </a:ext>
            </a:extLst>
          </p:cNvPr>
          <p:cNvPicPr>
            <a:picLocks noChangeAspect="1"/>
          </p:cNvPicPr>
          <p:nvPr userDrawn="1"/>
        </p:nvPicPr>
        <p:blipFill>
          <a:blip r:embed="rId2"/>
          <a:stretch>
            <a:fillRect/>
          </a:stretch>
        </p:blipFill>
        <p:spPr>
          <a:xfrm rot="16200000">
            <a:off x="5462016" y="-5545186"/>
            <a:ext cx="1267968" cy="12192000"/>
          </a:xfrm>
          <a:prstGeom prst="rect">
            <a:avLst/>
          </a:prstGeom>
        </p:spPr>
      </p:pic>
    </p:spTree>
    <p:extLst>
      <p:ext uri="{BB962C8B-B14F-4D97-AF65-F5344CB8AC3E}">
        <p14:creationId xmlns:p14="http://schemas.microsoft.com/office/powerpoint/2010/main" val="1179919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ide_Text_with logo">
    <p:spTree>
      <p:nvGrpSpPr>
        <p:cNvPr id="1" name=""/>
        <p:cNvGrpSpPr/>
        <p:nvPr/>
      </p:nvGrpSpPr>
      <p:grpSpPr>
        <a:xfrm>
          <a:off x="0" y="0"/>
          <a:ext cx="0" cy="0"/>
          <a:chOff x="0" y="0"/>
          <a:chExt cx="0" cy="0"/>
        </a:xfrm>
      </p:grpSpPr>
      <p:sp>
        <p:nvSpPr>
          <p:cNvPr id="2" name="Title 1"/>
          <p:cNvSpPr>
            <a:spLocks noGrp="1"/>
          </p:cNvSpPr>
          <p:nvPr>
            <p:ph type="title"/>
          </p:nvPr>
        </p:nvSpPr>
        <p:spPr>
          <a:xfrm>
            <a:off x="728664" y="864389"/>
            <a:ext cx="10820400" cy="1293028"/>
          </a:xfrm>
          <a:prstGeom prst="rect">
            <a:avLst/>
          </a:prstGeom>
        </p:spPr>
        <p:txBody>
          <a:bodyPr/>
          <a:lstStyle>
            <a:lvl1pPr algn="l">
              <a:defRPr>
                <a:solidFill>
                  <a:schemeClr val="accent5">
                    <a:lumMod val="7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742950" y="2180272"/>
            <a:ext cx="10820400" cy="4024125"/>
          </a:xfrm>
          <a:prstGeom prst="rect">
            <a:avLst/>
          </a:prstGeom>
        </p:spPr>
        <p:txBody>
          <a:bodyPr>
            <a:normAutofit/>
          </a:bodyPr>
          <a:lstStyle>
            <a:lvl1pPr>
              <a:buClr>
                <a:schemeClr val="accent5">
                  <a:lumMod val="75000"/>
                </a:schemeClr>
              </a:buClr>
              <a:defRPr sz="2400">
                <a:latin typeface="Calibri" panose="020F0502020204030204" pitchFamily="34" charset="0"/>
                <a:cs typeface="Calibri" panose="020F0502020204030204" pitchFamily="34" charset="0"/>
              </a:defRPr>
            </a:lvl1pPr>
            <a:lvl2pPr>
              <a:buClr>
                <a:srgbClr val="00B050"/>
              </a:buClr>
              <a:defRPr sz="20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21763B10-D956-44A2-B95C-C968D35E8950}"/>
              </a:ext>
            </a:extLst>
          </p:cNvPr>
          <p:cNvPicPr>
            <a:picLocks noChangeAspect="1"/>
          </p:cNvPicPr>
          <p:nvPr userDrawn="1"/>
        </p:nvPicPr>
        <p:blipFill>
          <a:blip r:embed="rId2"/>
          <a:stretch>
            <a:fillRect/>
          </a:stretch>
        </p:blipFill>
        <p:spPr>
          <a:xfrm rot="10800000">
            <a:off x="-2386" y="0"/>
            <a:ext cx="713232" cy="6858000"/>
          </a:xfrm>
          <a:prstGeom prst="rect">
            <a:avLst/>
          </a:prstGeom>
        </p:spPr>
      </p:pic>
      <p:pic>
        <p:nvPicPr>
          <p:cNvPr id="9" name="Picture 8">
            <a:extLst>
              <a:ext uri="{FF2B5EF4-FFF2-40B4-BE49-F238E27FC236}">
                <a16:creationId xmlns:a16="http://schemas.microsoft.com/office/drawing/2014/main" id="{7468CE8B-C80A-4F02-A803-E1C4736ECD89}"/>
              </a:ext>
            </a:extLst>
          </p:cNvPr>
          <p:cNvPicPr>
            <a:picLocks noChangeAspect="1"/>
          </p:cNvPicPr>
          <p:nvPr userDrawn="1"/>
        </p:nvPicPr>
        <p:blipFill>
          <a:blip r:embed="rId3"/>
          <a:stretch>
            <a:fillRect/>
          </a:stretch>
        </p:blipFill>
        <p:spPr>
          <a:xfrm>
            <a:off x="10678477" y="5719448"/>
            <a:ext cx="1174500" cy="757552"/>
          </a:xfrm>
          <a:prstGeom prst="rect">
            <a:avLst/>
          </a:prstGeom>
        </p:spPr>
      </p:pic>
    </p:spTree>
    <p:extLst>
      <p:ext uri="{BB962C8B-B14F-4D97-AF65-F5344CB8AC3E}">
        <p14:creationId xmlns:p14="http://schemas.microsoft.com/office/powerpoint/2010/main" val="36791819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ide_Text">
    <p:spTree>
      <p:nvGrpSpPr>
        <p:cNvPr id="1" name=""/>
        <p:cNvGrpSpPr/>
        <p:nvPr/>
      </p:nvGrpSpPr>
      <p:grpSpPr>
        <a:xfrm>
          <a:off x="0" y="0"/>
          <a:ext cx="0" cy="0"/>
          <a:chOff x="0" y="0"/>
          <a:chExt cx="0" cy="0"/>
        </a:xfrm>
      </p:grpSpPr>
      <p:sp>
        <p:nvSpPr>
          <p:cNvPr id="2" name="Title 1"/>
          <p:cNvSpPr>
            <a:spLocks noGrp="1"/>
          </p:cNvSpPr>
          <p:nvPr>
            <p:ph type="title"/>
          </p:nvPr>
        </p:nvSpPr>
        <p:spPr>
          <a:xfrm>
            <a:off x="728664" y="864389"/>
            <a:ext cx="10820400" cy="1293028"/>
          </a:xfrm>
          <a:prstGeom prst="rect">
            <a:avLst/>
          </a:prstGeom>
        </p:spPr>
        <p:txBody>
          <a:bodyPr/>
          <a:lstStyle>
            <a:lvl1pPr algn="l">
              <a:defRPr>
                <a:solidFill>
                  <a:schemeClr val="accent5">
                    <a:lumMod val="7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742950" y="2180272"/>
            <a:ext cx="10820400" cy="4024125"/>
          </a:xfrm>
          <a:prstGeom prst="rect">
            <a:avLst/>
          </a:prstGeom>
        </p:spPr>
        <p:txBody>
          <a:bodyPr>
            <a:normAutofit/>
          </a:bodyPr>
          <a:lstStyle>
            <a:lvl1pPr>
              <a:buClr>
                <a:schemeClr val="accent5">
                  <a:lumMod val="75000"/>
                </a:schemeClr>
              </a:buClr>
              <a:defRPr sz="2400">
                <a:latin typeface="Calibri" panose="020F0502020204030204" pitchFamily="34" charset="0"/>
                <a:cs typeface="Calibri" panose="020F0502020204030204" pitchFamily="34" charset="0"/>
              </a:defRPr>
            </a:lvl1pPr>
            <a:lvl2pPr>
              <a:buClr>
                <a:srgbClr val="00B050"/>
              </a:buClr>
              <a:defRPr sz="20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21763B10-D956-44A2-B95C-C968D35E8950}"/>
              </a:ext>
            </a:extLst>
          </p:cNvPr>
          <p:cNvPicPr>
            <a:picLocks noChangeAspect="1"/>
          </p:cNvPicPr>
          <p:nvPr userDrawn="1"/>
        </p:nvPicPr>
        <p:blipFill>
          <a:blip r:embed="rId2"/>
          <a:stretch>
            <a:fillRect/>
          </a:stretch>
        </p:blipFill>
        <p:spPr>
          <a:xfrm rot="10800000">
            <a:off x="11902" y="0"/>
            <a:ext cx="713232" cy="6858000"/>
          </a:xfrm>
          <a:prstGeom prst="rect">
            <a:avLst/>
          </a:prstGeom>
        </p:spPr>
      </p:pic>
    </p:spTree>
    <p:extLst>
      <p:ext uri="{BB962C8B-B14F-4D97-AF65-F5344CB8AC3E}">
        <p14:creationId xmlns:p14="http://schemas.microsoft.com/office/powerpoint/2010/main" val="8638865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Graph Image with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621501"/>
            <a:ext cx="10820400" cy="1293028"/>
          </a:xfrm>
          <a:prstGeom prst="rect">
            <a:avLst/>
          </a:prstGeom>
        </p:spPr>
        <p:txBody>
          <a:bodyPr/>
          <a:lstStyle>
            <a:lvl1pPr algn="l">
              <a:defRPr>
                <a:solidFill>
                  <a:schemeClr val="accent5">
                    <a:lumMod val="7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36421485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8620" y="1443835"/>
            <a:ext cx="10972800" cy="610820"/>
          </a:xfrm>
          <a:solidFill>
            <a:srgbClr val="7ABC32"/>
          </a:solidFill>
        </p:spPr>
        <p:txBody>
          <a:bodyPr>
            <a:normAutofit/>
          </a:bodyPr>
          <a:lstStyle>
            <a:lvl1pPr algn="l">
              <a:defRPr sz="36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8620" y="2054655"/>
            <a:ext cx="10972800" cy="3918803"/>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3060753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Graph Image with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864389"/>
            <a:ext cx="10820400" cy="1293028"/>
          </a:xfrm>
          <a:prstGeom prst="rect">
            <a:avLst/>
          </a:prstGeom>
        </p:spPr>
        <p:txBody>
          <a:bodyPr/>
          <a:lstStyle>
            <a:lvl1pPr algn="l">
              <a:defRPr>
                <a:solidFill>
                  <a:schemeClr val="accent5">
                    <a:lumMod val="7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6D22F896-40B5-4ADD-8801-0D06FADFA095}" type="slidenum">
              <a:rPr lang="en-US" smtClean="0"/>
              <a:t>‹#›</a:t>
            </a:fld>
            <a:endParaRPr lang="en-US" dirty="0"/>
          </a:p>
        </p:txBody>
      </p:sp>
      <p:pic>
        <p:nvPicPr>
          <p:cNvPr id="7" name="Picture 6">
            <a:extLst>
              <a:ext uri="{FF2B5EF4-FFF2-40B4-BE49-F238E27FC236}">
                <a16:creationId xmlns:a16="http://schemas.microsoft.com/office/drawing/2014/main" id="{21763B10-D956-44A2-B95C-C968D35E8950}"/>
              </a:ext>
            </a:extLst>
          </p:cNvPr>
          <p:cNvPicPr>
            <a:picLocks noChangeAspect="1"/>
          </p:cNvPicPr>
          <p:nvPr userDrawn="1"/>
        </p:nvPicPr>
        <p:blipFill>
          <a:blip r:embed="rId2"/>
          <a:stretch>
            <a:fillRect/>
          </a:stretch>
        </p:blipFill>
        <p:spPr>
          <a:xfrm rot="16200000">
            <a:off x="5462016" y="-5545186"/>
            <a:ext cx="1267968" cy="12192000"/>
          </a:xfrm>
          <a:prstGeom prst="rect">
            <a:avLst/>
          </a:prstGeom>
        </p:spPr>
      </p:pic>
      <p:pic>
        <p:nvPicPr>
          <p:cNvPr id="9" name="Picture 8">
            <a:extLst>
              <a:ext uri="{FF2B5EF4-FFF2-40B4-BE49-F238E27FC236}">
                <a16:creationId xmlns:a16="http://schemas.microsoft.com/office/drawing/2014/main" id="{7468CE8B-C80A-4F02-A803-E1C4736ECD89}"/>
              </a:ext>
            </a:extLst>
          </p:cNvPr>
          <p:cNvPicPr>
            <a:picLocks noChangeAspect="1"/>
          </p:cNvPicPr>
          <p:nvPr userDrawn="1"/>
        </p:nvPicPr>
        <p:blipFill>
          <a:blip r:embed="rId3"/>
          <a:stretch>
            <a:fillRect/>
          </a:stretch>
        </p:blipFill>
        <p:spPr>
          <a:xfrm>
            <a:off x="10678477" y="5719448"/>
            <a:ext cx="1174500" cy="757552"/>
          </a:xfrm>
          <a:prstGeom prst="rect">
            <a:avLst/>
          </a:prstGeom>
        </p:spPr>
      </p:pic>
    </p:spTree>
    <p:extLst>
      <p:ext uri="{BB962C8B-B14F-4D97-AF65-F5344CB8AC3E}">
        <p14:creationId xmlns:p14="http://schemas.microsoft.com/office/powerpoint/2010/main" val="600418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7AC62C5-64FE-E945-B061-49E7B36D749F}" type="datetimeFigureOut">
              <a:rPr lang="en-US" smtClean="0">
                <a:solidFill>
                  <a:prstClr val="black">
                    <a:tint val="75000"/>
                  </a:prstClr>
                </a:solidFill>
              </a:rPr>
              <a:pPr/>
              <a:t>7/9/2019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5791200" y="1036023"/>
            <a:ext cx="609600" cy="441325"/>
          </a:xfrm>
        </p:spPr>
        <p:txBody>
          <a:bodyPr/>
          <a:lstStyle/>
          <a:p>
            <a:fld id="{1BAAD832-D8AA-094E-B6D8-1581C7FB904F}"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8"/>
          <p:cNvSpPr>
            <a:spLocks noGrp="1"/>
          </p:cNvSpPr>
          <p:nvPr>
            <p:ph type="body" sz="quarter" idx="13" hasCustomPrompt="1"/>
          </p:nvPr>
        </p:nvSpPr>
        <p:spPr>
          <a:xfrm>
            <a:off x="406402" y="1628775"/>
            <a:ext cx="11374967" cy="442086"/>
          </a:xfrm>
        </p:spPr>
        <p:txBody>
          <a:bodyPr/>
          <a:lstStyle>
            <a:lvl1pPr marL="0" indent="0">
              <a:buNone/>
              <a:defRPr sz="2100"/>
            </a:lvl1pPr>
          </a:lstStyle>
          <a:p>
            <a:r>
              <a:rPr lang="en-US" sz="1800" i="1" dirty="0"/>
              <a:t>One-sentence</a:t>
            </a:r>
            <a:r>
              <a:rPr lang="en-US" sz="1800" i="1" baseline="0" dirty="0"/>
              <a:t> description of what’s in this slide.</a:t>
            </a:r>
            <a:endParaRPr lang="en-US" sz="1800" i="1" dirty="0"/>
          </a:p>
        </p:txBody>
      </p:sp>
    </p:spTree>
    <p:extLst>
      <p:ext uri="{BB962C8B-B14F-4D97-AF65-F5344CB8AC3E}">
        <p14:creationId xmlns:p14="http://schemas.microsoft.com/office/powerpoint/2010/main" val="4985209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04932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7/9/2019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5278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7B20B-3A7B-7641-88DE-35D8DCE0CE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32105A-661C-CE42-A106-5028374196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3F2540C-1E57-754E-8647-6F262C7CF15E}"/>
              </a:ext>
            </a:extLst>
          </p:cNvPr>
          <p:cNvSpPr>
            <a:spLocks noGrp="1"/>
          </p:cNvSpPr>
          <p:nvPr>
            <p:ph type="dt" sz="half" idx="10"/>
          </p:nvPr>
        </p:nvSpPr>
        <p:spPr/>
        <p:txBody>
          <a:bodyPr/>
          <a:lstStyle/>
          <a:p>
            <a:fld id="{48A87A34-81AB-432B-8DAE-1953F412C126}" type="datetimeFigureOut">
              <a:rPr lang="en-US" smtClean="0"/>
              <a:t>7/9/2019</a:t>
            </a:fld>
            <a:endParaRPr lang="en-US" dirty="0"/>
          </a:p>
        </p:txBody>
      </p:sp>
      <p:sp>
        <p:nvSpPr>
          <p:cNvPr id="5" name="Footer Placeholder 4">
            <a:extLst>
              <a:ext uri="{FF2B5EF4-FFF2-40B4-BE49-F238E27FC236}">
                <a16:creationId xmlns:a16="http://schemas.microsoft.com/office/drawing/2014/main" id="{4C49F23E-8C45-EE41-9904-4A35286F41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56D409-5469-844E-90DA-B5366E021F5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30258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7/9/2019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923682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7/9/2019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011636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7/9/2019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431589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7/9/2019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98504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7/9/2019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51187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7/9/2019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975189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7/9/2019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084549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7/9/2019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543676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7/9/2019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575800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Side_Text_with logo">
    <p:spTree>
      <p:nvGrpSpPr>
        <p:cNvPr id="1" name=""/>
        <p:cNvGrpSpPr/>
        <p:nvPr/>
      </p:nvGrpSpPr>
      <p:grpSpPr>
        <a:xfrm>
          <a:off x="0" y="0"/>
          <a:ext cx="0" cy="0"/>
          <a:chOff x="0" y="0"/>
          <a:chExt cx="0" cy="0"/>
        </a:xfrm>
      </p:grpSpPr>
      <p:sp>
        <p:nvSpPr>
          <p:cNvPr id="2" name="Title 1"/>
          <p:cNvSpPr>
            <a:spLocks noGrp="1"/>
          </p:cNvSpPr>
          <p:nvPr>
            <p:ph type="title"/>
          </p:nvPr>
        </p:nvSpPr>
        <p:spPr>
          <a:xfrm>
            <a:off x="728664" y="864389"/>
            <a:ext cx="10820400" cy="1293028"/>
          </a:xfrm>
          <a:prstGeom prst="rect">
            <a:avLst/>
          </a:prstGeom>
        </p:spPr>
        <p:txBody>
          <a:bodyPr/>
          <a:lstStyle>
            <a:lvl1pPr algn="l">
              <a:defRPr>
                <a:solidFill>
                  <a:schemeClr val="accent5">
                    <a:lumMod val="7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742950" y="2180272"/>
            <a:ext cx="10820400" cy="4024125"/>
          </a:xfrm>
          <a:prstGeom prst="rect">
            <a:avLst/>
          </a:prstGeom>
        </p:spPr>
        <p:txBody>
          <a:bodyPr>
            <a:normAutofit/>
          </a:bodyPr>
          <a:lstStyle>
            <a:lvl1pPr>
              <a:buClr>
                <a:schemeClr val="accent5">
                  <a:lumMod val="75000"/>
                </a:schemeClr>
              </a:buClr>
              <a:defRPr sz="2400">
                <a:latin typeface="Calibri" panose="020F0502020204030204" pitchFamily="34" charset="0"/>
                <a:cs typeface="Calibri" panose="020F0502020204030204" pitchFamily="34" charset="0"/>
              </a:defRPr>
            </a:lvl1pPr>
            <a:lvl2pPr>
              <a:buClr>
                <a:srgbClr val="00B050"/>
              </a:buClr>
              <a:defRPr sz="20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21763B10-D956-44A2-B95C-C968D35E8950}"/>
              </a:ext>
            </a:extLst>
          </p:cNvPr>
          <p:cNvPicPr>
            <a:picLocks noChangeAspect="1"/>
          </p:cNvPicPr>
          <p:nvPr userDrawn="1"/>
        </p:nvPicPr>
        <p:blipFill>
          <a:blip r:embed="rId2"/>
          <a:stretch>
            <a:fillRect/>
          </a:stretch>
        </p:blipFill>
        <p:spPr>
          <a:xfrm rot="10800000">
            <a:off x="-2386" y="0"/>
            <a:ext cx="713232" cy="6858000"/>
          </a:xfrm>
          <a:prstGeom prst="rect">
            <a:avLst/>
          </a:prstGeom>
        </p:spPr>
      </p:pic>
      <p:pic>
        <p:nvPicPr>
          <p:cNvPr id="9" name="Picture 8">
            <a:extLst>
              <a:ext uri="{FF2B5EF4-FFF2-40B4-BE49-F238E27FC236}">
                <a16:creationId xmlns:a16="http://schemas.microsoft.com/office/drawing/2014/main" id="{7468CE8B-C80A-4F02-A803-E1C4736ECD89}"/>
              </a:ext>
            </a:extLst>
          </p:cNvPr>
          <p:cNvPicPr>
            <a:picLocks noChangeAspect="1"/>
          </p:cNvPicPr>
          <p:nvPr userDrawn="1"/>
        </p:nvPicPr>
        <p:blipFill>
          <a:blip r:embed="rId3"/>
          <a:stretch>
            <a:fillRect/>
          </a:stretch>
        </p:blipFill>
        <p:spPr>
          <a:xfrm>
            <a:off x="10678477" y="5719448"/>
            <a:ext cx="1174500" cy="757552"/>
          </a:xfrm>
          <a:prstGeom prst="rect">
            <a:avLst/>
          </a:prstGeom>
        </p:spPr>
      </p:pic>
    </p:spTree>
    <p:extLst>
      <p:ext uri="{BB962C8B-B14F-4D97-AF65-F5344CB8AC3E}">
        <p14:creationId xmlns:p14="http://schemas.microsoft.com/office/powerpoint/2010/main" val="2697969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AEFA-C884-8643-A68A-056B780059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88C1D1-E5E7-654A-A122-BD6DC33DD4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49D57C-24AC-0E46-BC0C-2A87EDCE1E7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6DCD59-C7D8-8B46-AB8B-FA0D3E8DBBE6}"/>
              </a:ext>
            </a:extLst>
          </p:cNvPr>
          <p:cNvSpPr>
            <a:spLocks noGrp="1"/>
          </p:cNvSpPr>
          <p:nvPr>
            <p:ph type="dt" sz="half" idx="10"/>
          </p:nvPr>
        </p:nvSpPr>
        <p:spPr/>
        <p:txBody>
          <a:bodyPr/>
          <a:lstStyle/>
          <a:p>
            <a:fld id="{48A87A34-81AB-432B-8DAE-1953F412C126}" type="datetimeFigureOut">
              <a:rPr lang="en-US" smtClean="0"/>
              <a:pPr/>
              <a:t>7/9/2019</a:t>
            </a:fld>
            <a:endParaRPr lang="en-US" dirty="0"/>
          </a:p>
        </p:txBody>
      </p:sp>
      <p:sp>
        <p:nvSpPr>
          <p:cNvPr id="6" name="Footer Placeholder 5">
            <a:extLst>
              <a:ext uri="{FF2B5EF4-FFF2-40B4-BE49-F238E27FC236}">
                <a16:creationId xmlns:a16="http://schemas.microsoft.com/office/drawing/2014/main" id="{B5CAE49A-B87E-1143-BC1A-5651402075D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EC44BA4-CF17-E144-A920-76E3B0512BFD}"/>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178702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Graph Image">
    <p:spTree>
      <p:nvGrpSpPr>
        <p:cNvPr id="1" name=""/>
        <p:cNvGrpSpPr/>
        <p:nvPr/>
      </p:nvGrpSpPr>
      <p:grpSpPr>
        <a:xfrm>
          <a:off x="0" y="0"/>
          <a:ext cx="0" cy="0"/>
          <a:chOff x="0" y="0"/>
          <a:chExt cx="0" cy="0"/>
        </a:xfrm>
      </p:grpSpPr>
      <p:sp>
        <p:nvSpPr>
          <p:cNvPr id="2" name="Title 1"/>
          <p:cNvSpPr>
            <a:spLocks noGrp="1"/>
          </p:cNvSpPr>
          <p:nvPr>
            <p:ph type="title"/>
          </p:nvPr>
        </p:nvSpPr>
        <p:spPr>
          <a:xfrm>
            <a:off x="685800" y="864389"/>
            <a:ext cx="10820400" cy="1293028"/>
          </a:xfrm>
          <a:prstGeom prst="rect">
            <a:avLst/>
          </a:prstGeom>
        </p:spPr>
        <p:txBody>
          <a:bodyPr/>
          <a:lstStyle>
            <a:lvl1pPr algn="l">
              <a:defRPr>
                <a:solidFill>
                  <a:schemeClr val="accent5">
                    <a:lumMod val="7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6D22F896-40B5-4ADD-8801-0D06FADFA095}" type="slidenum">
              <a:rPr lang="en-US" smtClean="0"/>
              <a:t>‹#›</a:t>
            </a:fld>
            <a:endParaRPr lang="en-US" dirty="0"/>
          </a:p>
        </p:txBody>
      </p:sp>
      <p:pic>
        <p:nvPicPr>
          <p:cNvPr id="7" name="Picture 6">
            <a:extLst>
              <a:ext uri="{FF2B5EF4-FFF2-40B4-BE49-F238E27FC236}">
                <a16:creationId xmlns:a16="http://schemas.microsoft.com/office/drawing/2014/main" id="{21763B10-D956-44A2-B95C-C968D35E8950}"/>
              </a:ext>
            </a:extLst>
          </p:cNvPr>
          <p:cNvPicPr>
            <a:picLocks noChangeAspect="1"/>
          </p:cNvPicPr>
          <p:nvPr userDrawn="1"/>
        </p:nvPicPr>
        <p:blipFill>
          <a:blip r:embed="rId2"/>
          <a:stretch>
            <a:fillRect/>
          </a:stretch>
        </p:blipFill>
        <p:spPr>
          <a:xfrm rot="16200000">
            <a:off x="5462016" y="-5545186"/>
            <a:ext cx="1267968" cy="12192000"/>
          </a:xfrm>
          <a:prstGeom prst="rect">
            <a:avLst/>
          </a:prstGeom>
        </p:spPr>
      </p:pic>
    </p:spTree>
    <p:extLst>
      <p:ext uri="{BB962C8B-B14F-4D97-AF65-F5344CB8AC3E}">
        <p14:creationId xmlns:p14="http://schemas.microsoft.com/office/powerpoint/2010/main" val="25307802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Text with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864389"/>
            <a:ext cx="10820400" cy="1293028"/>
          </a:xfrm>
          <a:prstGeom prst="rect">
            <a:avLst/>
          </a:prstGeom>
        </p:spPr>
        <p:txBody>
          <a:bodyPr/>
          <a:lstStyle>
            <a:lvl1pPr algn="l">
              <a:defRPr>
                <a:solidFill>
                  <a:schemeClr val="accent5">
                    <a:lumMod val="7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685800" y="2180272"/>
            <a:ext cx="10820400" cy="4024125"/>
          </a:xfrm>
          <a:prstGeom prst="rect">
            <a:avLst/>
          </a:prstGeom>
        </p:spPr>
        <p:txBody>
          <a:bodyPr>
            <a:normAutofit/>
          </a:bodyPr>
          <a:lstStyle>
            <a:lvl1pPr>
              <a:buClr>
                <a:schemeClr val="accent5">
                  <a:lumMod val="75000"/>
                </a:schemeClr>
              </a:buClr>
              <a:defRPr sz="2400">
                <a:latin typeface="Calibri" panose="020F0502020204030204" pitchFamily="34" charset="0"/>
                <a:cs typeface="Calibri" panose="020F0502020204030204" pitchFamily="34" charset="0"/>
              </a:defRPr>
            </a:lvl1pPr>
            <a:lvl2pPr>
              <a:buClr>
                <a:srgbClr val="00B050"/>
              </a:buClr>
              <a:defRPr sz="20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6D22F896-40B5-4ADD-8801-0D06FADFA095}" type="slidenum">
              <a:rPr lang="en-US" smtClean="0"/>
              <a:t>‹#›</a:t>
            </a:fld>
            <a:endParaRPr lang="en-US" dirty="0"/>
          </a:p>
        </p:txBody>
      </p:sp>
      <p:pic>
        <p:nvPicPr>
          <p:cNvPr id="7" name="Picture 6">
            <a:extLst>
              <a:ext uri="{FF2B5EF4-FFF2-40B4-BE49-F238E27FC236}">
                <a16:creationId xmlns:a16="http://schemas.microsoft.com/office/drawing/2014/main" id="{21763B10-D956-44A2-B95C-C968D35E8950}"/>
              </a:ext>
            </a:extLst>
          </p:cNvPr>
          <p:cNvPicPr>
            <a:picLocks noChangeAspect="1"/>
          </p:cNvPicPr>
          <p:nvPr userDrawn="1"/>
        </p:nvPicPr>
        <p:blipFill>
          <a:blip r:embed="rId2"/>
          <a:stretch>
            <a:fillRect/>
          </a:stretch>
        </p:blipFill>
        <p:spPr>
          <a:xfrm rot="16200000">
            <a:off x="5462016" y="-5545186"/>
            <a:ext cx="1267968" cy="12192000"/>
          </a:xfrm>
          <a:prstGeom prst="rect">
            <a:avLst/>
          </a:prstGeom>
        </p:spPr>
      </p:pic>
      <p:pic>
        <p:nvPicPr>
          <p:cNvPr id="9" name="Picture 8">
            <a:extLst>
              <a:ext uri="{FF2B5EF4-FFF2-40B4-BE49-F238E27FC236}">
                <a16:creationId xmlns:a16="http://schemas.microsoft.com/office/drawing/2014/main" id="{7468CE8B-C80A-4F02-A803-E1C4736ECD89}"/>
              </a:ext>
            </a:extLst>
          </p:cNvPr>
          <p:cNvPicPr>
            <a:picLocks noChangeAspect="1"/>
          </p:cNvPicPr>
          <p:nvPr userDrawn="1"/>
        </p:nvPicPr>
        <p:blipFill>
          <a:blip r:embed="rId3"/>
          <a:stretch>
            <a:fillRect/>
          </a:stretch>
        </p:blipFill>
        <p:spPr>
          <a:xfrm>
            <a:off x="10678477" y="5719448"/>
            <a:ext cx="1174500" cy="757552"/>
          </a:xfrm>
          <a:prstGeom prst="rect">
            <a:avLst/>
          </a:prstGeom>
        </p:spPr>
      </p:pic>
    </p:spTree>
    <p:extLst>
      <p:ext uri="{BB962C8B-B14F-4D97-AF65-F5344CB8AC3E}">
        <p14:creationId xmlns:p14="http://schemas.microsoft.com/office/powerpoint/2010/main" val="29179099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3">
            <a:alpha val="3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E32ACB0C-68FB-4C02-A2E1-C8C88C055E1F}" type="datetime1">
              <a:rPr lang="en-US" smtClean="0"/>
              <a:t>7/9/2019</a:t>
            </a:fld>
            <a:endParaRPr lang="en-US" dirty="0"/>
          </a:p>
        </p:txBody>
      </p:sp>
      <p:sp>
        <p:nvSpPr>
          <p:cNvPr id="5" name="Footer Placeholder 4"/>
          <p:cNvSpPr>
            <a:spLocks noGrp="1"/>
          </p:cNvSpPr>
          <p:nvPr>
            <p:ph type="ftr" sz="quarter" idx="11"/>
          </p:nvPr>
        </p:nvSpPr>
        <p:spPr/>
        <p:txBody>
          <a:bodyPr/>
          <a:lstStyle/>
          <a:p>
            <a:r>
              <a:rPr lang="en-US"/>
              <a:t>Preliminary findings, please do not cite or distribute</a:t>
            </a:r>
            <a:endParaRPr lang="en-US" dirty="0"/>
          </a:p>
        </p:txBody>
      </p:sp>
      <p:sp>
        <p:nvSpPr>
          <p:cNvPr id="6" name="Slide Number Placeholder 5"/>
          <p:cNvSpPr>
            <a:spLocks noGrp="1"/>
          </p:cNvSpPr>
          <p:nvPr>
            <p:ph type="sldNum" sz="quarter" idx="12"/>
          </p:nvPr>
        </p:nvSpPr>
        <p:spPr>
          <a:xfrm>
            <a:off x="5815584" y="1026373"/>
            <a:ext cx="609600" cy="441325"/>
          </a:xfrm>
        </p:spPr>
        <p:txBody>
          <a:bodyPr/>
          <a:lstStyle/>
          <a:p>
            <a:fld id="{1BAAD832-D8AA-094E-B6D8-1581C7FB904F}" type="slidenum">
              <a:rPr lang="en-US" smtClean="0"/>
              <a:t>‹#›</a:t>
            </a:fld>
            <a:endParaRPr lang="en-US" dirty="0"/>
          </a:p>
        </p:txBody>
      </p:sp>
      <p:sp>
        <p:nvSpPr>
          <p:cNvPr id="8" name="Content Placeholder 7"/>
          <p:cNvSpPr>
            <a:spLocks noGrp="1"/>
          </p:cNvSpPr>
          <p:nvPr>
            <p:ph sz="quarter" idx="1"/>
          </p:nvPr>
        </p:nvSpPr>
        <p:spPr>
          <a:xfrm>
            <a:off x="402336" y="2569882"/>
            <a:ext cx="11338560" cy="3807296"/>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Text Placeholder 8"/>
          <p:cNvSpPr>
            <a:spLocks noGrp="1"/>
          </p:cNvSpPr>
          <p:nvPr>
            <p:ph type="body" sz="quarter" idx="13" hasCustomPrompt="1"/>
          </p:nvPr>
        </p:nvSpPr>
        <p:spPr>
          <a:xfrm>
            <a:off x="406401" y="1906905"/>
            <a:ext cx="11374967" cy="442086"/>
          </a:xfrm>
        </p:spPr>
        <p:txBody>
          <a:bodyPr/>
          <a:lstStyle>
            <a:lvl1pPr marL="0" indent="0">
              <a:buNone/>
              <a:defRPr sz="2800"/>
            </a:lvl1pPr>
          </a:lstStyle>
          <a:p>
            <a:r>
              <a:rPr lang="en-US" sz="2400" i="1" dirty="0"/>
              <a:t>One-sentence</a:t>
            </a:r>
            <a:r>
              <a:rPr lang="en-US" sz="2400" i="1" baseline="0" dirty="0"/>
              <a:t> description of what’s in this slide.</a:t>
            </a:r>
            <a:endParaRPr lang="en-US" sz="2400" i="1" dirty="0"/>
          </a:p>
        </p:txBody>
      </p:sp>
    </p:spTree>
    <p:extLst>
      <p:ext uri="{BB962C8B-B14F-4D97-AF65-F5344CB8AC3E}">
        <p14:creationId xmlns:p14="http://schemas.microsoft.com/office/powerpoint/2010/main" val="2064444505"/>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accent3">
            <a:alpha val="3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a:t>Click to edit Master title style</a:t>
            </a:r>
          </a:p>
        </p:txBody>
      </p:sp>
      <p:sp>
        <p:nvSpPr>
          <p:cNvPr id="5" name="Date Placeholder 4"/>
          <p:cNvSpPr>
            <a:spLocks noGrp="1"/>
          </p:cNvSpPr>
          <p:nvPr>
            <p:ph type="dt" sz="half" idx="10"/>
          </p:nvPr>
        </p:nvSpPr>
        <p:spPr>
          <a:xfrm>
            <a:off x="7721600" y="6409944"/>
            <a:ext cx="4059936" cy="365760"/>
          </a:xfrm>
        </p:spPr>
        <p:txBody>
          <a:bodyPr/>
          <a:lstStyle/>
          <a:p>
            <a:fld id="{B0A8759A-D0EF-43A0-B0CA-7024D026C3D1}" type="datetime1">
              <a:rPr lang="en-US" smtClean="0"/>
              <a:t>7/9/2019</a:t>
            </a:fld>
            <a:endParaRPr lang="en-US" dirty="0"/>
          </a:p>
        </p:txBody>
      </p:sp>
      <p:sp>
        <p:nvSpPr>
          <p:cNvPr id="6" name="Footer Placeholder 5"/>
          <p:cNvSpPr>
            <a:spLocks noGrp="1"/>
          </p:cNvSpPr>
          <p:nvPr>
            <p:ph type="ftr" sz="quarter" idx="11"/>
          </p:nvPr>
        </p:nvSpPr>
        <p:spPr/>
        <p:txBody>
          <a:bodyPr/>
          <a:lstStyle/>
          <a:p>
            <a:r>
              <a:rPr lang="en-US"/>
              <a:t>Preliminary findings, please do not cite or distribute</a:t>
            </a:r>
            <a:endParaRPr lang="en-US" dirty="0"/>
          </a:p>
        </p:txBody>
      </p:sp>
      <p:sp>
        <p:nvSpPr>
          <p:cNvPr id="7" name="Slide Number Placeholder 6"/>
          <p:cNvSpPr>
            <a:spLocks noGrp="1"/>
          </p:cNvSpPr>
          <p:nvPr>
            <p:ph type="sldNum" sz="quarter" idx="12"/>
          </p:nvPr>
        </p:nvSpPr>
        <p:spPr/>
        <p:txBody>
          <a:bodyPr/>
          <a:lstStyle/>
          <a:p>
            <a:fld id="{1BAAD832-D8AA-094E-B6D8-1581C7FB904F}" type="slidenum">
              <a:rPr lang="en-US" smtClean="0"/>
              <a:t>‹#›</a:t>
            </a:fld>
            <a:endParaRPr lang="en-US" dirty="0"/>
          </a:p>
        </p:txBody>
      </p:sp>
      <p:sp>
        <p:nvSpPr>
          <p:cNvPr id="8" name="Straight Connector 7"/>
          <p:cNvSpPr>
            <a:spLocks noChangeShapeType="1"/>
          </p:cNvSpPr>
          <p:nvPr/>
        </p:nvSpPr>
        <p:spPr bwMode="auto">
          <a:xfrm flipV="1">
            <a:off x="6084107" y="2319364"/>
            <a:ext cx="11895" cy="4075845"/>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Content Placeholder 9"/>
          <p:cNvSpPr>
            <a:spLocks noGrp="1"/>
          </p:cNvSpPr>
          <p:nvPr>
            <p:ph sz="half" idx="1"/>
          </p:nvPr>
        </p:nvSpPr>
        <p:spPr>
          <a:xfrm>
            <a:off x="402336" y="2319364"/>
            <a:ext cx="5384800" cy="3733964"/>
          </a:xfrm>
        </p:spPr>
        <p:txBody>
          <a:bodyPr/>
          <a:lstStyle>
            <a:lvl1pPr>
              <a:defRPr sz="2500"/>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2" name="Content Placeholder 11"/>
          <p:cNvSpPr>
            <a:spLocks noGrp="1"/>
          </p:cNvSpPr>
          <p:nvPr>
            <p:ph sz="half" idx="2"/>
          </p:nvPr>
        </p:nvSpPr>
        <p:spPr>
          <a:xfrm>
            <a:off x="6400800" y="2319364"/>
            <a:ext cx="5384800" cy="3733964"/>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Text Placeholder 8"/>
          <p:cNvSpPr>
            <a:spLocks noGrp="1"/>
          </p:cNvSpPr>
          <p:nvPr>
            <p:ph type="body" sz="quarter" idx="13" hasCustomPrompt="1"/>
          </p:nvPr>
        </p:nvSpPr>
        <p:spPr>
          <a:xfrm>
            <a:off x="406401" y="1628775"/>
            <a:ext cx="11374967" cy="442086"/>
          </a:xfrm>
        </p:spPr>
        <p:txBody>
          <a:bodyPr/>
          <a:lstStyle>
            <a:lvl1pPr marL="0" indent="0">
              <a:buNone/>
              <a:defRPr sz="2800"/>
            </a:lvl1pPr>
          </a:lstStyle>
          <a:p>
            <a:r>
              <a:rPr lang="en-US" sz="2400" i="1" dirty="0"/>
              <a:t>One-sentence</a:t>
            </a:r>
            <a:r>
              <a:rPr lang="en-US" sz="2400" i="1" baseline="0" dirty="0"/>
              <a:t> description of what’s in this slide.</a:t>
            </a:r>
            <a:endParaRPr lang="en-US" sz="2400" i="1" dirty="0"/>
          </a:p>
        </p:txBody>
      </p:sp>
    </p:spTree>
    <p:extLst>
      <p:ext uri="{BB962C8B-B14F-4D97-AF65-F5344CB8AC3E}">
        <p14:creationId xmlns:p14="http://schemas.microsoft.com/office/powerpoint/2010/main" val="353796285"/>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_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864389"/>
            <a:ext cx="10820400" cy="1293028"/>
          </a:xfrm>
          <a:prstGeom prst="rect">
            <a:avLst/>
          </a:prstGeom>
        </p:spPr>
        <p:txBody>
          <a:bodyPr/>
          <a:lstStyle>
            <a:lvl1pPr algn="l">
              <a:defRPr>
                <a:solidFill>
                  <a:schemeClr val="accent5">
                    <a:lumMod val="7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685800" y="2180272"/>
            <a:ext cx="10820400" cy="4024125"/>
          </a:xfrm>
          <a:prstGeom prst="rect">
            <a:avLst/>
          </a:prstGeom>
        </p:spPr>
        <p:txBody>
          <a:bodyPr>
            <a:normAutofit/>
          </a:bodyPr>
          <a:lstStyle>
            <a:lvl1pPr>
              <a:buClr>
                <a:schemeClr val="accent5">
                  <a:lumMod val="75000"/>
                </a:schemeClr>
              </a:buClr>
              <a:defRPr sz="2400">
                <a:latin typeface="Calibri" panose="020F0502020204030204" pitchFamily="34" charset="0"/>
                <a:cs typeface="Calibri" panose="020F0502020204030204" pitchFamily="34" charset="0"/>
              </a:defRPr>
            </a:lvl1pPr>
            <a:lvl2pPr>
              <a:buClr>
                <a:srgbClr val="00B050"/>
              </a:buClr>
              <a:defRPr sz="20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6D22F896-40B5-4ADD-8801-0D06FADFA095}" type="slidenum">
              <a:rPr lang="en-US" smtClean="0"/>
              <a:t>‹#›</a:t>
            </a:fld>
            <a:endParaRPr lang="en-US" dirty="0"/>
          </a:p>
        </p:txBody>
      </p:sp>
      <p:pic>
        <p:nvPicPr>
          <p:cNvPr id="7" name="Picture 6">
            <a:extLst>
              <a:ext uri="{FF2B5EF4-FFF2-40B4-BE49-F238E27FC236}">
                <a16:creationId xmlns:a16="http://schemas.microsoft.com/office/drawing/2014/main" id="{21763B10-D956-44A2-B95C-C968D35E8950}"/>
              </a:ext>
            </a:extLst>
          </p:cNvPr>
          <p:cNvPicPr>
            <a:picLocks noChangeAspect="1"/>
          </p:cNvPicPr>
          <p:nvPr userDrawn="1"/>
        </p:nvPicPr>
        <p:blipFill>
          <a:blip r:embed="rId2"/>
          <a:stretch>
            <a:fillRect/>
          </a:stretch>
        </p:blipFill>
        <p:spPr>
          <a:xfrm rot="16200000">
            <a:off x="5462016" y="-5545186"/>
            <a:ext cx="1267968" cy="12192000"/>
          </a:xfrm>
          <a:prstGeom prst="rect">
            <a:avLst/>
          </a:prstGeom>
        </p:spPr>
      </p:pic>
    </p:spTree>
    <p:extLst>
      <p:ext uri="{BB962C8B-B14F-4D97-AF65-F5344CB8AC3E}">
        <p14:creationId xmlns:p14="http://schemas.microsoft.com/office/powerpoint/2010/main" val="5223877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Graph Image with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621501"/>
            <a:ext cx="10820400" cy="1293028"/>
          </a:xfrm>
          <a:prstGeom prst="rect">
            <a:avLst/>
          </a:prstGeom>
        </p:spPr>
        <p:txBody>
          <a:bodyPr/>
          <a:lstStyle>
            <a:lvl1pPr algn="l">
              <a:defRPr>
                <a:solidFill>
                  <a:schemeClr val="accent5">
                    <a:lumMod val="7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25632267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7AC62C5-64FE-E945-B061-49E7B36D749F}" type="datetimeFigureOut">
              <a:rPr lang="en-US" smtClean="0">
                <a:solidFill>
                  <a:prstClr val="black">
                    <a:tint val="75000"/>
                  </a:prstClr>
                </a:solidFill>
              </a:rPr>
              <a:pPr/>
              <a:t>7/9/2019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5791200" y="1036023"/>
            <a:ext cx="609600" cy="441325"/>
          </a:xfrm>
        </p:spPr>
        <p:txBody>
          <a:bodyPr/>
          <a:lstStyle/>
          <a:p>
            <a:fld id="{1BAAD832-D8AA-094E-B6D8-1581C7FB904F}"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8"/>
          <p:cNvSpPr>
            <a:spLocks noGrp="1"/>
          </p:cNvSpPr>
          <p:nvPr>
            <p:ph type="body" sz="quarter" idx="13" hasCustomPrompt="1"/>
          </p:nvPr>
        </p:nvSpPr>
        <p:spPr>
          <a:xfrm>
            <a:off x="406402" y="1628775"/>
            <a:ext cx="11374967" cy="442086"/>
          </a:xfrm>
        </p:spPr>
        <p:txBody>
          <a:bodyPr/>
          <a:lstStyle>
            <a:lvl1pPr marL="0" indent="0">
              <a:buNone/>
              <a:defRPr sz="2100"/>
            </a:lvl1pPr>
          </a:lstStyle>
          <a:p>
            <a:r>
              <a:rPr lang="en-US" sz="1800" i="1" dirty="0"/>
              <a:t>One-sentence</a:t>
            </a:r>
            <a:r>
              <a:rPr lang="en-US" sz="1800" i="1" baseline="0" dirty="0"/>
              <a:t> description of what’s in this slide.</a:t>
            </a:r>
            <a:endParaRPr lang="en-US" sz="1800" i="1" dirty="0"/>
          </a:p>
        </p:txBody>
      </p:sp>
    </p:spTree>
    <p:extLst>
      <p:ext uri="{BB962C8B-B14F-4D97-AF65-F5344CB8AC3E}">
        <p14:creationId xmlns:p14="http://schemas.microsoft.com/office/powerpoint/2010/main" val="32023020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Logo">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35253"/>
            <a:ext cx="9448800" cy="1825096"/>
          </a:xfrm>
          <a:prstGeom prst="rect">
            <a:avLst/>
          </a:prstGeom>
        </p:spPr>
        <p:txBody>
          <a:bodyPr anchor="t" anchorCtr="0">
            <a:normAutofit/>
          </a:bodyPr>
          <a:lstStyle>
            <a:lvl1pPr algn="l">
              <a:defRPr sz="6000">
                <a:solidFill>
                  <a:schemeClr val="accent5">
                    <a:lumMod val="7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371600" y="4027272"/>
            <a:ext cx="9448800" cy="685800"/>
          </a:xfrm>
          <a:prstGeom prst="rect">
            <a:avLst/>
          </a:prstGeom>
        </p:spPr>
        <p:txBody>
          <a:bodyPr>
            <a:normAutofit/>
          </a:bodyPr>
          <a:lstStyle>
            <a:lvl1pPr marL="0" indent="0" algn="l">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FD4B1439-BE8F-4624-B242-970A8802B563}"/>
              </a:ext>
            </a:extLst>
          </p:cNvPr>
          <p:cNvPicPr>
            <a:picLocks noChangeAspect="1"/>
          </p:cNvPicPr>
          <p:nvPr userDrawn="1"/>
        </p:nvPicPr>
        <p:blipFill>
          <a:blip r:embed="rId2"/>
          <a:stretch>
            <a:fillRect/>
          </a:stretch>
        </p:blipFill>
        <p:spPr>
          <a:xfrm rot="5400000">
            <a:off x="5462016" y="130249"/>
            <a:ext cx="1267968" cy="12192000"/>
          </a:xfrm>
          <a:prstGeom prst="rect">
            <a:avLst/>
          </a:prstGeom>
        </p:spPr>
      </p:pic>
      <p:pic>
        <p:nvPicPr>
          <p:cNvPr id="13" name="Picture 12">
            <a:extLst>
              <a:ext uri="{FF2B5EF4-FFF2-40B4-BE49-F238E27FC236}">
                <a16:creationId xmlns:a16="http://schemas.microsoft.com/office/drawing/2014/main" id="{F6033F3C-76D4-48E9-8552-E5C30C593C6B}"/>
              </a:ext>
            </a:extLst>
          </p:cNvPr>
          <p:cNvPicPr>
            <a:picLocks noChangeAspect="1"/>
          </p:cNvPicPr>
          <p:nvPr userDrawn="1"/>
        </p:nvPicPr>
        <p:blipFill>
          <a:blip r:embed="rId2"/>
          <a:stretch>
            <a:fillRect/>
          </a:stretch>
        </p:blipFill>
        <p:spPr>
          <a:xfrm rot="16200000">
            <a:off x="5462016" y="-5924302"/>
            <a:ext cx="1267968" cy="12192000"/>
          </a:xfrm>
          <a:prstGeom prst="rect">
            <a:avLst/>
          </a:prstGeom>
        </p:spPr>
      </p:pic>
      <p:pic>
        <p:nvPicPr>
          <p:cNvPr id="9" name="Picture 8">
            <a:extLst>
              <a:ext uri="{FF2B5EF4-FFF2-40B4-BE49-F238E27FC236}">
                <a16:creationId xmlns:a16="http://schemas.microsoft.com/office/drawing/2014/main" id="{C8722C63-9A79-42B6-BDC6-4D98EABED896}"/>
              </a:ext>
            </a:extLst>
          </p:cNvPr>
          <p:cNvPicPr>
            <a:picLocks noChangeAspect="1"/>
          </p:cNvPicPr>
          <p:nvPr userDrawn="1"/>
        </p:nvPicPr>
        <p:blipFill>
          <a:blip r:embed="rId3"/>
          <a:stretch>
            <a:fillRect/>
          </a:stretch>
        </p:blipFill>
        <p:spPr>
          <a:xfrm>
            <a:off x="9978390" y="602374"/>
            <a:ext cx="1174500" cy="757552"/>
          </a:xfrm>
          <a:prstGeom prst="rect">
            <a:avLst/>
          </a:prstGeom>
        </p:spPr>
      </p:pic>
      <p:sp>
        <p:nvSpPr>
          <p:cNvPr id="10" name="TextBox 9">
            <a:extLst>
              <a:ext uri="{FF2B5EF4-FFF2-40B4-BE49-F238E27FC236}">
                <a16:creationId xmlns:a16="http://schemas.microsoft.com/office/drawing/2014/main" id="{4EF0A57A-A673-4BE5-ABC6-39D5D38980F5}"/>
              </a:ext>
            </a:extLst>
          </p:cNvPr>
          <p:cNvSpPr txBox="1"/>
          <p:nvPr userDrawn="1"/>
        </p:nvSpPr>
        <p:spPr>
          <a:xfrm>
            <a:off x="5647508" y="782691"/>
            <a:ext cx="4620510" cy="461665"/>
          </a:xfrm>
          <a:prstGeom prst="rect">
            <a:avLst/>
          </a:prstGeom>
          <a:noFill/>
        </p:spPr>
        <p:txBody>
          <a:bodyPr wrap="square" rtlCol="0">
            <a:spAutoFit/>
          </a:bodyPr>
          <a:lstStyle/>
          <a:p>
            <a:r>
              <a:rPr lang="en-US" sz="2400" dirty="0">
                <a:solidFill>
                  <a:schemeClr val="bg1">
                    <a:lumMod val="50000"/>
                  </a:schemeClr>
                </a:solidFill>
                <a:latin typeface="Calibri" panose="020F0502020204030204" pitchFamily="34" charset="0"/>
                <a:cs typeface="Calibri" panose="020F0502020204030204" pitchFamily="34" charset="0"/>
              </a:rPr>
              <a:t>EMPLOYERS’ FORUM OF INDIANA</a:t>
            </a:r>
          </a:p>
        </p:txBody>
      </p:sp>
    </p:spTree>
    <p:extLst>
      <p:ext uri="{BB962C8B-B14F-4D97-AF65-F5344CB8AC3E}">
        <p14:creationId xmlns:p14="http://schemas.microsoft.com/office/powerpoint/2010/main" val="4372410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35253"/>
            <a:ext cx="9448800" cy="1825096"/>
          </a:xfrm>
          <a:prstGeom prst="rect">
            <a:avLst/>
          </a:prstGeom>
        </p:spPr>
        <p:txBody>
          <a:bodyPr anchor="t" anchorCtr="0">
            <a:normAutofit/>
          </a:bodyPr>
          <a:lstStyle>
            <a:lvl1pPr algn="l">
              <a:defRPr sz="6000">
                <a:solidFill>
                  <a:schemeClr val="accent5">
                    <a:lumMod val="7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371600" y="4027272"/>
            <a:ext cx="9448800" cy="685800"/>
          </a:xfrm>
          <a:prstGeom prst="rect">
            <a:avLst/>
          </a:prstGeom>
        </p:spPr>
        <p:txBody>
          <a:bodyPr>
            <a:normAutofit/>
          </a:bodyPr>
          <a:lstStyle>
            <a:lvl1pPr marL="0" indent="0" algn="l">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FD4B1439-BE8F-4624-B242-970A8802B563}"/>
              </a:ext>
            </a:extLst>
          </p:cNvPr>
          <p:cNvPicPr>
            <a:picLocks noChangeAspect="1"/>
          </p:cNvPicPr>
          <p:nvPr userDrawn="1"/>
        </p:nvPicPr>
        <p:blipFill>
          <a:blip r:embed="rId2"/>
          <a:stretch>
            <a:fillRect/>
          </a:stretch>
        </p:blipFill>
        <p:spPr>
          <a:xfrm rot="5400000">
            <a:off x="5462016" y="130249"/>
            <a:ext cx="1267968" cy="12192000"/>
          </a:xfrm>
          <a:prstGeom prst="rect">
            <a:avLst/>
          </a:prstGeom>
        </p:spPr>
      </p:pic>
      <p:pic>
        <p:nvPicPr>
          <p:cNvPr id="13" name="Picture 12">
            <a:extLst>
              <a:ext uri="{FF2B5EF4-FFF2-40B4-BE49-F238E27FC236}">
                <a16:creationId xmlns:a16="http://schemas.microsoft.com/office/drawing/2014/main" id="{F6033F3C-76D4-48E9-8552-E5C30C593C6B}"/>
              </a:ext>
            </a:extLst>
          </p:cNvPr>
          <p:cNvPicPr>
            <a:picLocks noChangeAspect="1"/>
          </p:cNvPicPr>
          <p:nvPr userDrawn="1"/>
        </p:nvPicPr>
        <p:blipFill>
          <a:blip r:embed="rId2"/>
          <a:stretch>
            <a:fillRect/>
          </a:stretch>
        </p:blipFill>
        <p:spPr>
          <a:xfrm rot="16200000">
            <a:off x="5462016" y="-5924302"/>
            <a:ext cx="1267968" cy="12192000"/>
          </a:xfrm>
          <a:prstGeom prst="rect">
            <a:avLst/>
          </a:prstGeom>
        </p:spPr>
      </p:pic>
      <p:pic>
        <p:nvPicPr>
          <p:cNvPr id="9" name="Picture 8">
            <a:extLst>
              <a:ext uri="{FF2B5EF4-FFF2-40B4-BE49-F238E27FC236}">
                <a16:creationId xmlns:a16="http://schemas.microsoft.com/office/drawing/2014/main" id="{C8722C63-9A79-42B6-BDC6-4D98EABED896}"/>
              </a:ext>
            </a:extLst>
          </p:cNvPr>
          <p:cNvPicPr>
            <a:picLocks noChangeAspect="1"/>
          </p:cNvPicPr>
          <p:nvPr userDrawn="1"/>
        </p:nvPicPr>
        <p:blipFill>
          <a:blip r:embed="rId3"/>
          <a:stretch>
            <a:fillRect/>
          </a:stretch>
        </p:blipFill>
        <p:spPr>
          <a:xfrm>
            <a:off x="9978390" y="602374"/>
            <a:ext cx="1174500" cy="757552"/>
          </a:xfrm>
          <a:prstGeom prst="rect">
            <a:avLst/>
          </a:prstGeom>
        </p:spPr>
      </p:pic>
      <p:sp>
        <p:nvSpPr>
          <p:cNvPr id="10" name="TextBox 9">
            <a:extLst>
              <a:ext uri="{FF2B5EF4-FFF2-40B4-BE49-F238E27FC236}">
                <a16:creationId xmlns:a16="http://schemas.microsoft.com/office/drawing/2014/main" id="{4EF0A57A-A673-4BE5-ABC6-39D5D38980F5}"/>
              </a:ext>
            </a:extLst>
          </p:cNvPr>
          <p:cNvSpPr txBox="1"/>
          <p:nvPr userDrawn="1"/>
        </p:nvSpPr>
        <p:spPr>
          <a:xfrm>
            <a:off x="5647508" y="782691"/>
            <a:ext cx="4620510" cy="461665"/>
          </a:xfrm>
          <a:prstGeom prst="rect">
            <a:avLst/>
          </a:prstGeom>
          <a:noFill/>
        </p:spPr>
        <p:txBody>
          <a:bodyPr wrap="square" rtlCol="0">
            <a:spAutoFit/>
          </a:bodyPr>
          <a:lstStyle/>
          <a:p>
            <a:r>
              <a:rPr lang="en-US" sz="2400" dirty="0">
                <a:solidFill>
                  <a:schemeClr val="bg1">
                    <a:lumMod val="50000"/>
                  </a:schemeClr>
                </a:solidFill>
                <a:latin typeface="Calibri" panose="020F0502020204030204" pitchFamily="34" charset="0"/>
                <a:cs typeface="Calibri" panose="020F0502020204030204" pitchFamily="34" charset="0"/>
              </a:rPr>
              <a:t>EMPLOYERS’ FORUM OF INDIANA</a:t>
            </a:r>
          </a:p>
        </p:txBody>
      </p:sp>
    </p:spTree>
    <p:extLst>
      <p:ext uri="{BB962C8B-B14F-4D97-AF65-F5344CB8AC3E}">
        <p14:creationId xmlns:p14="http://schemas.microsoft.com/office/powerpoint/2010/main" val="4936095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ext with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864389"/>
            <a:ext cx="10820400" cy="1293028"/>
          </a:xfrm>
          <a:prstGeom prst="rect">
            <a:avLst/>
          </a:prstGeom>
        </p:spPr>
        <p:txBody>
          <a:bodyPr/>
          <a:lstStyle>
            <a:lvl1pPr algn="l">
              <a:defRPr>
                <a:solidFill>
                  <a:schemeClr val="accent5">
                    <a:lumMod val="7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685800" y="2180272"/>
            <a:ext cx="10820400" cy="4024125"/>
          </a:xfrm>
          <a:prstGeom prst="rect">
            <a:avLst/>
          </a:prstGeom>
        </p:spPr>
        <p:txBody>
          <a:bodyPr>
            <a:normAutofit/>
          </a:bodyPr>
          <a:lstStyle>
            <a:lvl1pPr>
              <a:buClr>
                <a:schemeClr val="accent5">
                  <a:lumMod val="75000"/>
                </a:schemeClr>
              </a:buClr>
              <a:defRPr sz="2400">
                <a:latin typeface="Calibri" panose="020F0502020204030204" pitchFamily="34" charset="0"/>
                <a:cs typeface="Calibri" panose="020F0502020204030204" pitchFamily="34" charset="0"/>
              </a:defRPr>
            </a:lvl1pPr>
            <a:lvl2pPr>
              <a:buClr>
                <a:srgbClr val="00B050"/>
              </a:buClr>
              <a:defRPr sz="20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6D22F896-40B5-4ADD-8801-0D06FADFA095}" type="slidenum">
              <a:rPr lang="en-US" smtClean="0"/>
              <a:t>‹#›</a:t>
            </a:fld>
            <a:endParaRPr lang="en-US" dirty="0"/>
          </a:p>
        </p:txBody>
      </p:sp>
      <p:pic>
        <p:nvPicPr>
          <p:cNvPr id="7" name="Picture 6">
            <a:extLst>
              <a:ext uri="{FF2B5EF4-FFF2-40B4-BE49-F238E27FC236}">
                <a16:creationId xmlns:a16="http://schemas.microsoft.com/office/drawing/2014/main" id="{21763B10-D956-44A2-B95C-C968D35E8950}"/>
              </a:ext>
            </a:extLst>
          </p:cNvPr>
          <p:cNvPicPr>
            <a:picLocks noChangeAspect="1"/>
          </p:cNvPicPr>
          <p:nvPr userDrawn="1"/>
        </p:nvPicPr>
        <p:blipFill>
          <a:blip r:embed="rId2"/>
          <a:stretch>
            <a:fillRect/>
          </a:stretch>
        </p:blipFill>
        <p:spPr>
          <a:xfrm rot="16200000">
            <a:off x="5462016" y="-5545186"/>
            <a:ext cx="1267968" cy="12192000"/>
          </a:xfrm>
          <a:prstGeom prst="rect">
            <a:avLst/>
          </a:prstGeom>
        </p:spPr>
      </p:pic>
      <p:pic>
        <p:nvPicPr>
          <p:cNvPr id="9" name="Picture 8">
            <a:extLst>
              <a:ext uri="{FF2B5EF4-FFF2-40B4-BE49-F238E27FC236}">
                <a16:creationId xmlns:a16="http://schemas.microsoft.com/office/drawing/2014/main" id="{7468CE8B-C80A-4F02-A803-E1C4736ECD89}"/>
              </a:ext>
            </a:extLst>
          </p:cNvPr>
          <p:cNvPicPr>
            <a:picLocks noChangeAspect="1"/>
          </p:cNvPicPr>
          <p:nvPr userDrawn="1"/>
        </p:nvPicPr>
        <p:blipFill>
          <a:blip r:embed="rId3"/>
          <a:stretch>
            <a:fillRect/>
          </a:stretch>
        </p:blipFill>
        <p:spPr>
          <a:xfrm>
            <a:off x="10678477" y="5719448"/>
            <a:ext cx="1174500" cy="757552"/>
          </a:xfrm>
          <a:prstGeom prst="rect">
            <a:avLst/>
          </a:prstGeom>
        </p:spPr>
      </p:pic>
    </p:spTree>
    <p:extLst>
      <p:ext uri="{BB962C8B-B14F-4D97-AF65-F5344CB8AC3E}">
        <p14:creationId xmlns:p14="http://schemas.microsoft.com/office/powerpoint/2010/main" val="1667665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D50AE-3867-3B43-98EE-7AE06B476D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79B40E-B6D1-5C44-9CB8-59E5BAD3EE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0F7F931-C3D5-AB4C-8EA4-06469DDD794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833DF0-BA34-2A47-B9E4-231B115BB8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A2FDD39-E8A0-1741-A6B7-67813E2EDE3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38CAA6-29EC-DA4C-8CF7-0732A8254116}"/>
              </a:ext>
            </a:extLst>
          </p:cNvPr>
          <p:cNvSpPr>
            <a:spLocks noGrp="1"/>
          </p:cNvSpPr>
          <p:nvPr>
            <p:ph type="dt" sz="half" idx="10"/>
          </p:nvPr>
        </p:nvSpPr>
        <p:spPr/>
        <p:txBody>
          <a:bodyPr/>
          <a:lstStyle/>
          <a:p>
            <a:fld id="{48A87A34-81AB-432B-8DAE-1953F412C126}" type="datetimeFigureOut">
              <a:rPr lang="en-US" smtClean="0"/>
              <a:pPr/>
              <a:t>7/9/2019</a:t>
            </a:fld>
            <a:endParaRPr lang="en-US" dirty="0"/>
          </a:p>
        </p:txBody>
      </p:sp>
      <p:sp>
        <p:nvSpPr>
          <p:cNvPr id="8" name="Footer Placeholder 7">
            <a:extLst>
              <a:ext uri="{FF2B5EF4-FFF2-40B4-BE49-F238E27FC236}">
                <a16:creationId xmlns:a16="http://schemas.microsoft.com/office/drawing/2014/main" id="{A51D12DE-1E78-4849-B564-1B1D0BECC43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44A524-014E-2F4C-A7E8-A023636828C3}"/>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632307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_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864389"/>
            <a:ext cx="10820400" cy="1293028"/>
          </a:xfrm>
          <a:prstGeom prst="rect">
            <a:avLst/>
          </a:prstGeom>
        </p:spPr>
        <p:txBody>
          <a:bodyPr/>
          <a:lstStyle>
            <a:lvl1pPr algn="l">
              <a:defRPr>
                <a:solidFill>
                  <a:schemeClr val="accent5">
                    <a:lumMod val="7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685800" y="2180272"/>
            <a:ext cx="10820400" cy="4024125"/>
          </a:xfrm>
          <a:prstGeom prst="rect">
            <a:avLst/>
          </a:prstGeom>
        </p:spPr>
        <p:txBody>
          <a:bodyPr>
            <a:normAutofit/>
          </a:bodyPr>
          <a:lstStyle>
            <a:lvl1pPr>
              <a:buClr>
                <a:schemeClr val="accent5">
                  <a:lumMod val="75000"/>
                </a:schemeClr>
              </a:buClr>
              <a:defRPr sz="2400">
                <a:latin typeface="Calibri" panose="020F0502020204030204" pitchFamily="34" charset="0"/>
                <a:cs typeface="Calibri" panose="020F0502020204030204" pitchFamily="34" charset="0"/>
              </a:defRPr>
            </a:lvl1pPr>
            <a:lvl2pPr>
              <a:buClr>
                <a:srgbClr val="00B050"/>
              </a:buClr>
              <a:defRPr sz="20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6D22F896-40B5-4ADD-8801-0D06FADFA095}" type="slidenum">
              <a:rPr lang="en-US" smtClean="0"/>
              <a:t>‹#›</a:t>
            </a:fld>
            <a:endParaRPr lang="en-US" dirty="0"/>
          </a:p>
        </p:txBody>
      </p:sp>
      <p:pic>
        <p:nvPicPr>
          <p:cNvPr id="7" name="Picture 6">
            <a:extLst>
              <a:ext uri="{FF2B5EF4-FFF2-40B4-BE49-F238E27FC236}">
                <a16:creationId xmlns:a16="http://schemas.microsoft.com/office/drawing/2014/main" id="{21763B10-D956-44A2-B95C-C968D35E8950}"/>
              </a:ext>
            </a:extLst>
          </p:cNvPr>
          <p:cNvPicPr>
            <a:picLocks noChangeAspect="1"/>
          </p:cNvPicPr>
          <p:nvPr userDrawn="1"/>
        </p:nvPicPr>
        <p:blipFill>
          <a:blip r:embed="rId2"/>
          <a:stretch>
            <a:fillRect/>
          </a:stretch>
        </p:blipFill>
        <p:spPr>
          <a:xfrm rot="16200000">
            <a:off x="5462016" y="-5545186"/>
            <a:ext cx="1267968" cy="12192000"/>
          </a:xfrm>
          <a:prstGeom prst="rect">
            <a:avLst/>
          </a:prstGeom>
        </p:spPr>
      </p:pic>
    </p:spTree>
    <p:extLst>
      <p:ext uri="{BB962C8B-B14F-4D97-AF65-F5344CB8AC3E}">
        <p14:creationId xmlns:p14="http://schemas.microsoft.com/office/powerpoint/2010/main" val="8212098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Graph Image with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864389"/>
            <a:ext cx="10820400" cy="1293028"/>
          </a:xfrm>
          <a:prstGeom prst="rect">
            <a:avLst/>
          </a:prstGeom>
        </p:spPr>
        <p:txBody>
          <a:bodyPr/>
          <a:lstStyle>
            <a:lvl1pPr algn="l">
              <a:defRPr>
                <a:solidFill>
                  <a:schemeClr val="accent5">
                    <a:lumMod val="7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6D22F896-40B5-4ADD-8801-0D06FADFA095}" type="slidenum">
              <a:rPr lang="en-US" smtClean="0"/>
              <a:t>‹#›</a:t>
            </a:fld>
            <a:endParaRPr lang="en-US" dirty="0"/>
          </a:p>
        </p:txBody>
      </p:sp>
      <p:pic>
        <p:nvPicPr>
          <p:cNvPr id="7" name="Picture 6">
            <a:extLst>
              <a:ext uri="{FF2B5EF4-FFF2-40B4-BE49-F238E27FC236}">
                <a16:creationId xmlns:a16="http://schemas.microsoft.com/office/drawing/2014/main" id="{21763B10-D956-44A2-B95C-C968D35E8950}"/>
              </a:ext>
            </a:extLst>
          </p:cNvPr>
          <p:cNvPicPr>
            <a:picLocks noChangeAspect="1"/>
          </p:cNvPicPr>
          <p:nvPr userDrawn="1"/>
        </p:nvPicPr>
        <p:blipFill>
          <a:blip r:embed="rId2"/>
          <a:stretch>
            <a:fillRect/>
          </a:stretch>
        </p:blipFill>
        <p:spPr>
          <a:xfrm rot="16200000">
            <a:off x="5462016" y="-5545186"/>
            <a:ext cx="1267968" cy="12192000"/>
          </a:xfrm>
          <a:prstGeom prst="rect">
            <a:avLst/>
          </a:prstGeom>
        </p:spPr>
      </p:pic>
      <p:pic>
        <p:nvPicPr>
          <p:cNvPr id="9" name="Picture 8">
            <a:extLst>
              <a:ext uri="{FF2B5EF4-FFF2-40B4-BE49-F238E27FC236}">
                <a16:creationId xmlns:a16="http://schemas.microsoft.com/office/drawing/2014/main" id="{7468CE8B-C80A-4F02-A803-E1C4736ECD89}"/>
              </a:ext>
            </a:extLst>
          </p:cNvPr>
          <p:cNvPicPr>
            <a:picLocks noChangeAspect="1"/>
          </p:cNvPicPr>
          <p:nvPr userDrawn="1"/>
        </p:nvPicPr>
        <p:blipFill>
          <a:blip r:embed="rId3"/>
          <a:stretch>
            <a:fillRect/>
          </a:stretch>
        </p:blipFill>
        <p:spPr>
          <a:xfrm>
            <a:off x="10678477" y="5719448"/>
            <a:ext cx="1174500" cy="757552"/>
          </a:xfrm>
          <a:prstGeom prst="rect">
            <a:avLst/>
          </a:prstGeom>
        </p:spPr>
      </p:pic>
    </p:spTree>
    <p:extLst>
      <p:ext uri="{BB962C8B-B14F-4D97-AF65-F5344CB8AC3E}">
        <p14:creationId xmlns:p14="http://schemas.microsoft.com/office/powerpoint/2010/main" val="13042655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Graph Image">
    <p:spTree>
      <p:nvGrpSpPr>
        <p:cNvPr id="1" name=""/>
        <p:cNvGrpSpPr/>
        <p:nvPr/>
      </p:nvGrpSpPr>
      <p:grpSpPr>
        <a:xfrm>
          <a:off x="0" y="0"/>
          <a:ext cx="0" cy="0"/>
          <a:chOff x="0" y="0"/>
          <a:chExt cx="0" cy="0"/>
        </a:xfrm>
      </p:grpSpPr>
      <p:sp>
        <p:nvSpPr>
          <p:cNvPr id="2" name="Title 1"/>
          <p:cNvSpPr>
            <a:spLocks noGrp="1"/>
          </p:cNvSpPr>
          <p:nvPr>
            <p:ph type="title"/>
          </p:nvPr>
        </p:nvSpPr>
        <p:spPr>
          <a:xfrm>
            <a:off x="685800" y="864389"/>
            <a:ext cx="10820400" cy="1293028"/>
          </a:xfrm>
          <a:prstGeom prst="rect">
            <a:avLst/>
          </a:prstGeom>
        </p:spPr>
        <p:txBody>
          <a:bodyPr/>
          <a:lstStyle>
            <a:lvl1pPr algn="l">
              <a:defRPr>
                <a:solidFill>
                  <a:schemeClr val="accent5">
                    <a:lumMod val="7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6D22F896-40B5-4ADD-8801-0D06FADFA095}" type="slidenum">
              <a:rPr lang="en-US" smtClean="0"/>
              <a:t>‹#›</a:t>
            </a:fld>
            <a:endParaRPr lang="en-US" dirty="0"/>
          </a:p>
        </p:txBody>
      </p:sp>
      <p:pic>
        <p:nvPicPr>
          <p:cNvPr id="7" name="Picture 6">
            <a:extLst>
              <a:ext uri="{FF2B5EF4-FFF2-40B4-BE49-F238E27FC236}">
                <a16:creationId xmlns:a16="http://schemas.microsoft.com/office/drawing/2014/main" id="{21763B10-D956-44A2-B95C-C968D35E8950}"/>
              </a:ext>
            </a:extLst>
          </p:cNvPr>
          <p:cNvPicPr>
            <a:picLocks noChangeAspect="1"/>
          </p:cNvPicPr>
          <p:nvPr userDrawn="1"/>
        </p:nvPicPr>
        <p:blipFill>
          <a:blip r:embed="rId2"/>
          <a:stretch>
            <a:fillRect/>
          </a:stretch>
        </p:blipFill>
        <p:spPr>
          <a:xfrm rot="16200000">
            <a:off x="5462016" y="-5545186"/>
            <a:ext cx="1267968" cy="12192000"/>
          </a:xfrm>
          <a:prstGeom prst="rect">
            <a:avLst/>
          </a:prstGeom>
        </p:spPr>
      </p:pic>
    </p:spTree>
    <p:extLst>
      <p:ext uri="{BB962C8B-B14F-4D97-AF65-F5344CB8AC3E}">
        <p14:creationId xmlns:p14="http://schemas.microsoft.com/office/powerpoint/2010/main" val="16487337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ide_Text_with logo">
    <p:spTree>
      <p:nvGrpSpPr>
        <p:cNvPr id="1" name=""/>
        <p:cNvGrpSpPr/>
        <p:nvPr/>
      </p:nvGrpSpPr>
      <p:grpSpPr>
        <a:xfrm>
          <a:off x="0" y="0"/>
          <a:ext cx="0" cy="0"/>
          <a:chOff x="0" y="0"/>
          <a:chExt cx="0" cy="0"/>
        </a:xfrm>
      </p:grpSpPr>
      <p:sp>
        <p:nvSpPr>
          <p:cNvPr id="2" name="Title 1"/>
          <p:cNvSpPr>
            <a:spLocks noGrp="1"/>
          </p:cNvSpPr>
          <p:nvPr>
            <p:ph type="title"/>
          </p:nvPr>
        </p:nvSpPr>
        <p:spPr>
          <a:xfrm>
            <a:off x="728664" y="864389"/>
            <a:ext cx="10820400" cy="1293028"/>
          </a:xfrm>
          <a:prstGeom prst="rect">
            <a:avLst/>
          </a:prstGeom>
        </p:spPr>
        <p:txBody>
          <a:bodyPr/>
          <a:lstStyle>
            <a:lvl1pPr algn="l">
              <a:defRPr>
                <a:solidFill>
                  <a:schemeClr val="accent5">
                    <a:lumMod val="7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742950" y="2180272"/>
            <a:ext cx="10820400" cy="4024125"/>
          </a:xfrm>
          <a:prstGeom prst="rect">
            <a:avLst/>
          </a:prstGeom>
        </p:spPr>
        <p:txBody>
          <a:bodyPr>
            <a:normAutofit/>
          </a:bodyPr>
          <a:lstStyle>
            <a:lvl1pPr>
              <a:buClr>
                <a:schemeClr val="accent5">
                  <a:lumMod val="75000"/>
                </a:schemeClr>
              </a:buClr>
              <a:defRPr sz="2400">
                <a:latin typeface="Calibri" panose="020F0502020204030204" pitchFamily="34" charset="0"/>
                <a:cs typeface="Calibri" panose="020F0502020204030204" pitchFamily="34" charset="0"/>
              </a:defRPr>
            </a:lvl1pPr>
            <a:lvl2pPr>
              <a:buClr>
                <a:srgbClr val="00B050"/>
              </a:buClr>
              <a:defRPr sz="20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21763B10-D956-44A2-B95C-C968D35E8950}"/>
              </a:ext>
            </a:extLst>
          </p:cNvPr>
          <p:cNvPicPr>
            <a:picLocks noChangeAspect="1"/>
          </p:cNvPicPr>
          <p:nvPr userDrawn="1"/>
        </p:nvPicPr>
        <p:blipFill>
          <a:blip r:embed="rId2"/>
          <a:stretch>
            <a:fillRect/>
          </a:stretch>
        </p:blipFill>
        <p:spPr>
          <a:xfrm rot="10800000">
            <a:off x="-2386" y="0"/>
            <a:ext cx="713232" cy="6858000"/>
          </a:xfrm>
          <a:prstGeom prst="rect">
            <a:avLst/>
          </a:prstGeom>
        </p:spPr>
      </p:pic>
      <p:pic>
        <p:nvPicPr>
          <p:cNvPr id="9" name="Picture 8">
            <a:extLst>
              <a:ext uri="{FF2B5EF4-FFF2-40B4-BE49-F238E27FC236}">
                <a16:creationId xmlns:a16="http://schemas.microsoft.com/office/drawing/2014/main" id="{7468CE8B-C80A-4F02-A803-E1C4736ECD89}"/>
              </a:ext>
            </a:extLst>
          </p:cNvPr>
          <p:cNvPicPr>
            <a:picLocks noChangeAspect="1"/>
          </p:cNvPicPr>
          <p:nvPr userDrawn="1"/>
        </p:nvPicPr>
        <p:blipFill>
          <a:blip r:embed="rId3"/>
          <a:stretch>
            <a:fillRect/>
          </a:stretch>
        </p:blipFill>
        <p:spPr>
          <a:xfrm>
            <a:off x="10678477" y="5719448"/>
            <a:ext cx="1174500" cy="757552"/>
          </a:xfrm>
          <a:prstGeom prst="rect">
            <a:avLst/>
          </a:prstGeom>
        </p:spPr>
      </p:pic>
    </p:spTree>
    <p:extLst>
      <p:ext uri="{BB962C8B-B14F-4D97-AF65-F5344CB8AC3E}">
        <p14:creationId xmlns:p14="http://schemas.microsoft.com/office/powerpoint/2010/main" val="4485556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Side_Text">
    <p:spTree>
      <p:nvGrpSpPr>
        <p:cNvPr id="1" name=""/>
        <p:cNvGrpSpPr/>
        <p:nvPr/>
      </p:nvGrpSpPr>
      <p:grpSpPr>
        <a:xfrm>
          <a:off x="0" y="0"/>
          <a:ext cx="0" cy="0"/>
          <a:chOff x="0" y="0"/>
          <a:chExt cx="0" cy="0"/>
        </a:xfrm>
      </p:grpSpPr>
      <p:sp>
        <p:nvSpPr>
          <p:cNvPr id="2" name="Title 1"/>
          <p:cNvSpPr>
            <a:spLocks noGrp="1"/>
          </p:cNvSpPr>
          <p:nvPr>
            <p:ph type="title"/>
          </p:nvPr>
        </p:nvSpPr>
        <p:spPr>
          <a:xfrm>
            <a:off x="728664" y="864389"/>
            <a:ext cx="10820400" cy="1293028"/>
          </a:xfrm>
          <a:prstGeom prst="rect">
            <a:avLst/>
          </a:prstGeom>
        </p:spPr>
        <p:txBody>
          <a:bodyPr/>
          <a:lstStyle>
            <a:lvl1pPr algn="l">
              <a:defRPr>
                <a:solidFill>
                  <a:schemeClr val="accent5">
                    <a:lumMod val="7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742950" y="2180272"/>
            <a:ext cx="10820400" cy="4024125"/>
          </a:xfrm>
          <a:prstGeom prst="rect">
            <a:avLst/>
          </a:prstGeom>
        </p:spPr>
        <p:txBody>
          <a:bodyPr>
            <a:normAutofit/>
          </a:bodyPr>
          <a:lstStyle>
            <a:lvl1pPr>
              <a:buClr>
                <a:schemeClr val="accent5">
                  <a:lumMod val="75000"/>
                </a:schemeClr>
              </a:buClr>
              <a:defRPr sz="2400">
                <a:latin typeface="Calibri" panose="020F0502020204030204" pitchFamily="34" charset="0"/>
                <a:cs typeface="Calibri" panose="020F0502020204030204" pitchFamily="34" charset="0"/>
              </a:defRPr>
            </a:lvl1pPr>
            <a:lvl2pPr>
              <a:buClr>
                <a:srgbClr val="00B050"/>
              </a:buClr>
              <a:defRPr sz="20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21763B10-D956-44A2-B95C-C968D35E8950}"/>
              </a:ext>
            </a:extLst>
          </p:cNvPr>
          <p:cNvPicPr>
            <a:picLocks noChangeAspect="1"/>
          </p:cNvPicPr>
          <p:nvPr userDrawn="1"/>
        </p:nvPicPr>
        <p:blipFill>
          <a:blip r:embed="rId2"/>
          <a:stretch>
            <a:fillRect/>
          </a:stretch>
        </p:blipFill>
        <p:spPr>
          <a:xfrm rot="10800000">
            <a:off x="11902" y="0"/>
            <a:ext cx="713232" cy="6858000"/>
          </a:xfrm>
          <a:prstGeom prst="rect">
            <a:avLst/>
          </a:prstGeom>
        </p:spPr>
      </p:pic>
    </p:spTree>
    <p:extLst>
      <p:ext uri="{BB962C8B-B14F-4D97-AF65-F5344CB8AC3E}">
        <p14:creationId xmlns:p14="http://schemas.microsoft.com/office/powerpoint/2010/main" val="40359233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Graph Image with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621501"/>
            <a:ext cx="10820400" cy="1293028"/>
          </a:xfrm>
          <a:prstGeom prst="rect">
            <a:avLst/>
          </a:prstGeom>
        </p:spPr>
        <p:txBody>
          <a:bodyPr/>
          <a:lstStyle>
            <a:lvl1pPr algn="l">
              <a:defRPr>
                <a:solidFill>
                  <a:schemeClr val="accent5">
                    <a:lumMod val="7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3893949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8620" y="1443835"/>
            <a:ext cx="10972800" cy="610820"/>
          </a:xfrm>
          <a:solidFill>
            <a:srgbClr val="7ABC32"/>
          </a:solidFill>
        </p:spPr>
        <p:txBody>
          <a:bodyPr>
            <a:normAutofit/>
          </a:bodyPr>
          <a:lstStyle>
            <a:lvl1pPr algn="l">
              <a:defRPr sz="36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8620" y="2054655"/>
            <a:ext cx="10972800" cy="3918803"/>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12172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AC62C5-64FE-E945-B061-49E7B36D749F}" type="datetimeFigureOut">
              <a:rPr lang="en-US" smtClean="0">
                <a:solidFill>
                  <a:prstClr val="black">
                    <a:tint val="75000"/>
                  </a:prstClr>
                </a:solidFill>
              </a:rPr>
              <a:pPr/>
              <a:t>7/9/2019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BAAD832-D8AA-094E-B6D8-1581C7FB904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21765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7AC62C5-64FE-E945-B061-49E7B36D749F}" type="datetimeFigureOut">
              <a:rPr lang="en-US" smtClean="0">
                <a:solidFill>
                  <a:prstClr val="black">
                    <a:tint val="75000"/>
                  </a:prstClr>
                </a:solidFill>
              </a:rPr>
              <a:pPr/>
              <a:t>7/9/2019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5791200" y="1036023"/>
            <a:ext cx="609600" cy="441325"/>
          </a:xfrm>
        </p:spPr>
        <p:txBody>
          <a:bodyPr/>
          <a:lstStyle/>
          <a:p>
            <a:fld id="{1BAAD832-D8AA-094E-B6D8-1581C7FB904F}"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8"/>
          <p:cNvSpPr>
            <a:spLocks noGrp="1"/>
          </p:cNvSpPr>
          <p:nvPr>
            <p:ph type="body" sz="quarter" idx="13" hasCustomPrompt="1"/>
          </p:nvPr>
        </p:nvSpPr>
        <p:spPr>
          <a:xfrm>
            <a:off x="406402" y="1628775"/>
            <a:ext cx="11374967" cy="442086"/>
          </a:xfrm>
        </p:spPr>
        <p:txBody>
          <a:bodyPr/>
          <a:lstStyle>
            <a:lvl1pPr marL="0" indent="0">
              <a:buNone/>
              <a:defRPr sz="2100"/>
            </a:lvl1pPr>
          </a:lstStyle>
          <a:p>
            <a:r>
              <a:rPr lang="en-US" sz="1800" i="1" dirty="0"/>
              <a:t>One-sentence</a:t>
            </a:r>
            <a:r>
              <a:rPr lang="en-US" sz="1800" i="1" baseline="0" dirty="0"/>
              <a:t> description of what’s in this slide.</a:t>
            </a:r>
            <a:endParaRPr lang="en-US" sz="1800" i="1" dirty="0"/>
          </a:p>
        </p:txBody>
      </p:sp>
    </p:spTree>
    <p:extLst>
      <p:ext uri="{BB962C8B-B14F-4D97-AF65-F5344CB8AC3E}">
        <p14:creationId xmlns:p14="http://schemas.microsoft.com/office/powerpoint/2010/main" val="9199405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5D21F-30CA-BA41-9EE8-4577D19821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559B09-3A14-E049-BC87-6DED22C834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3EFFFB-6581-2946-8F3B-E976757E40FC}"/>
              </a:ext>
            </a:extLst>
          </p:cNvPr>
          <p:cNvSpPr>
            <a:spLocks noGrp="1"/>
          </p:cNvSpPr>
          <p:nvPr>
            <p:ph type="dt" sz="half" idx="10"/>
          </p:nvPr>
        </p:nvSpPr>
        <p:spPr/>
        <p:txBody>
          <a:bodyPr/>
          <a:lstStyle/>
          <a:p>
            <a:r>
              <a:rPr lang="en-US"/>
              <a:t>March 5th, 2019</a:t>
            </a:r>
          </a:p>
        </p:txBody>
      </p:sp>
      <p:sp>
        <p:nvSpPr>
          <p:cNvPr id="5" name="Footer Placeholder 4">
            <a:extLst>
              <a:ext uri="{FF2B5EF4-FFF2-40B4-BE49-F238E27FC236}">
                <a16:creationId xmlns:a16="http://schemas.microsoft.com/office/drawing/2014/main" id="{6A4E2FE0-8B65-7842-BBCA-CFBDEBB2732F}"/>
              </a:ext>
            </a:extLst>
          </p:cNvPr>
          <p:cNvSpPr>
            <a:spLocks noGrp="1"/>
          </p:cNvSpPr>
          <p:nvPr>
            <p:ph type="ftr" sz="quarter" idx="11"/>
          </p:nvPr>
        </p:nvSpPr>
        <p:spPr/>
        <p:txBody>
          <a:bodyPr/>
          <a:lstStyle/>
          <a:p>
            <a:r>
              <a:rPr lang="en-US"/>
              <a:t>National Price Transparency Conference</a:t>
            </a:r>
          </a:p>
        </p:txBody>
      </p:sp>
      <p:sp>
        <p:nvSpPr>
          <p:cNvPr id="6" name="Slide Number Placeholder 5">
            <a:extLst>
              <a:ext uri="{FF2B5EF4-FFF2-40B4-BE49-F238E27FC236}">
                <a16:creationId xmlns:a16="http://schemas.microsoft.com/office/drawing/2014/main" id="{CC98A292-AFB8-AB4A-82CF-56F0F2176C70}"/>
              </a:ext>
            </a:extLst>
          </p:cNvPr>
          <p:cNvSpPr>
            <a:spLocks noGrp="1"/>
          </p:cNvSpPr>
          <p:nvPr>
            <p:ph type="sldNum" sz="quarter" idx="12"/>
          </p:nvPr>
        </p:nvSpPr>
        <p:spPr/>
        <p:txBody>
          <a:bodyPr/>
          <a:lstStyle/>
          <a:p>
            <a:fld id="{DCE4A20B-C89E-D745-9BDD-B7408740ABAB}" type="slidenum">
              <a:rPr lang="en-US" smtClean="0"/>
              <a:t>‹#›</a:t>
            </a:fld>
            <a:endParaRPr lang="en-US"/>
          </a:p>
        </p:txBody>
      </p:sp>
    </p:spTree>
    <p:extLst>
      <p:ext uri="{BB962C8B-B14F-4D97-AF65-F5344CB8AC3E}">
        <p14:creationId xmlns:p14="http://schemas.microsoft.com/office/powerpoint/2010/main" val="351553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19868-50C2-F842-8B86-9B122DBC47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136B35-3344-564C-8779-2C7A03E5E30D}"/>
              </a:ext>
            </a:extLst>
          </p:cNvPr>
          <p:cNvSpPr>
            <a:spLocks noGrp="1"/>
          </p:cNvSpPr>
          <p:nvPr>
            <p:ph type="dt" sz="half" idx="10"/>
          </p:nvPr>
        </p:nvSpPr>
        <p:spPr/>
        <p:txBody>
          <a:bodyPr/>
          <a:lstStyle/>
          <a:p>
            <a:fld id="{48A87A34-81AB-432B-8DAE-1953F412C126}" type="datetimeFigureOut">
              <a:rPr lang="en-US" smtClean="0"/>
              <a:t>7/9/2019</a:t>
            </a:fld>
            <a:endParaRPr lang="en-US" dirty="0"/>
          </a:p>
        </p:txBody>
      </p:sp>
      <p:sp>
        <p:nvSpPr>
          <p:cNvPr id="4" name="Footer Placeholder 3">
            <a:extLst>
              <a:ext uri="{FF2B5EF4-FFF2-40B4-BE49-F238E27FC236}">
                <a16:creationId xmlns:a16="http://schemas.microsoft.com/office/drawing/2014/main" id="{837022B7-CEC9-1F4C-A8F7-AE869DDFDA4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6C0FEE2-7E55-0A44-A89E-8541FD1F0EC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635896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0CA36-2099-4446-990A-F35C278FAB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E9A801-3B5A-3E4E-9AAE-30A57C6C6E2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8DE961-8A2E-224A-B462-392341EBA797}"/>
              </a:ext>
            </a:extLst>
          </p:cNvPr>
          <p:cNvSpPr>
            <a:spLocks noGrp="1"/>
          </p:cNvSpPr>
          <p:nvPr>
            <p:ph type="dt" sz="half" idx="10"/>
          </p:nvPr>
        </p:nvSpPr>
        <p:spPr/>
        <p:txBody>
          <a:bodyPr/>
          <a:lstStyle/>
          <a:p>
            <a:r>
              <a:rPr lang="en-US"/>
              <a:t>March 5th, 2019</a:t>
            </a:r>
          </a:p>
        </p:txBody>
      </p:sp>
      <p:sp>
        <p:nvSpPr>
          <p:cNvPr id="5" name="Footer Placeholder 4">
            <a:extLst>
              <a:ext uri="{FF2B5EF4-FFF2-40B4-BE49-F238E27FC236}">
                <a16:creationId xmlns:a16="http://schemas.microsoft.com/office/drawing/2014/main" id="{8A0D458B-26C7-444D-9AF1-231EE81AB560}"/>
              </a:ext>
            </a:extLst>
          </p:cNvPr>
          <p:cNvSpPr>
            <a:spLocks noGrp="1"/>
          </p:cNvSpPr>
          <p:nvPr>
            <p:ph type="ftr" sz="quarter" idx="11"/>
          </p:nvPr>
        </p:nvSpPr>
        <p:spPr/>
        <p:txBody>
          <a:bodyPr/>
          <a:lstStyle/>
          <a:p>
            <a:r>
              <a:rPr lang="en-US"/>
              <a:t>National Price Transparency Conference</a:t>
            </a:r>
          </a:p>
        </p:txBody>
      </p:sp>
      <p:sp>
        <p:nvSpPr>
          <p:cNvPr id="6" name="Slide Number Placeholder 5">
            <a:extLst>
              <a:ext uri="{FF2B5EF4-FFF2-40B4-BE49-F238E27FC236}">
                <a16:creationId xmlns:a16="http://schemas.microsoft.com/office/drawing/2014/main" id="{F637F35A-BE7D-AB49-8B3B-0ABEBAC84ECC}"/>
              </a:ext>
            </a:extLst>
          </p:cNvPr>
          <p:cNvSpPr>
            <a:spLocks noGrp="1"/>
          </p:cNvSpPr>
          <p:nvPr>
            <p:ph type="sldNum" sz="quarter" idx="12"/>
          </p:nvPr>
        </p:nvSpPr>
        <p:spPr/>
        <p:txBody>
          <a:bodyPr/>
          <a:lstStyle/>
          <a:p>
            <a:fld id="{DCE4A20B-C89E-D745-9BDD-B7408740ABAB}" type="slidenum">
              <a:rPr lang="en-US" smtClean="0"/>
              <a:t>‹#›</a:t>
            </a:fld>
            <a:endParaRPr lang="en-US"/>
          </a:p>
        </p:txBody>
      </p:sp>
    </p:spTree>
    <p:extLst>
      <p:ext uri="{BB962C8B-B14F-4D97-AF65-F5344CB8AC3E}">
        <p14:creationId xmlns:p14="http://schemas.microsoft.com/office/powerpoint/2010/main" val="13111267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F67B-03F9-0943-939E-30A7EAD9E6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88A0E4-2F17-2248-BFAF-F82DF933A8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43AC98-F279-F04E-9926-D84112C7A94E}"/>
              </a:ext>
            </a:extLst>
          </p:cNvPr>
          <p:cNvSpPr>
            <a:spLocks noGrp="1"/>
          </p:cNvSpPr>
          <p:nvPr>
            <p:ph type="dt" sz="half" idx="10"/>
          </p:nvPr>
        </p:nvSpPr>
        <p:spPr/>
        <p:txBody>
          <a:bodyPr/>
          <a:lstStyle/>
          <a:p>
            <a:r>
              <a:rPr lang="en-US"/>
              <a:t>March 5th, 2019</a:t>
            </a:r>
          </a:p>
        </p:txBody>
      </p:sp>
      <p:sp>
        <p:nvSpPr>
          <p:cNvPr id="5" name="Footer Placeholder 4">
            <a:extLst>
              <a:ext uri="{FF2B5EF4-FFF2-40B4-BE49-F238E27FC236}">
                <a16:creationId xmlns:a16="http://schemas.microsoft.com/office/drawing/2014/main" id="{20B5D518-D5EE-E149-89CF-103A54F16EF3}"/>
              </a:ext>
            </a:extLst>
          </p:cNvPr>
          <p:cNvSpPr>
            <a:spLocks noGrp="1"/>
          </p:cNvSpPr>
          <p:nvPr>
            <p:ph type="ftr" sz="quarter" idx="11"/>
          </p:nvPr>
        </p:nvSpPr>
        <p:spPr/>
        <p:txBody>
          <a:bodyPr/>
          <a:lstStyle/>
          <a:p>
            <a:r>
              <a:rPr lang="en-US"/>
              <a:t>National Price Transparency Conference</a:t>
            </a:r>
          </a:p>
        </p:txBody>
      </p:sp>
      <p:sp>
        <p:nvSpPr>
          <p:cNvPr id="6" name="Slide Number Placeholder 5">
            <a:extLst>
              <a:ext uri="{FF2B5EF4-FFF2-40B4-BE49-F238E27FC236}">
                <a16:creationId xmlns:a16="http://schemas.microsoft.com/office/drawing/2014/main" id="{53E5699E-413E-7549-8D3A-2C2D0EBC28FA}"/>
              </a:ext>
            </a:extLst>
          </p:cNvPr>
          <p:cNvSpPr>
            <a:spLocks noGrp="1"/>
          </p:cNvSpPr>
          <p:nvPr>
            <p:ph type="sldNum" sz="quarter" idx="12"/>
          </p:nvPr>
        </p:nvSpPr>
        <p:spPr/>
        <p:txBody>
          <a:bodyPr/>
          <a:lstStyle/>
          <a:p>
            <a:fld id="{DCE4A20B-C89E-D745-9BDD-B7408740ABAB}" type="slidenum">
              <a:rPr lang="en-US" smtClean="0"/>
              <a:t>‹#›</a:t>
            </a:fld>
            <a:endParaRPr lang="en-US"/>
          </a:p>
        </p:txBody>
      </p:sp>
    </p:spTree>
    <p:extLst>
      <p:ext uri="{BB962C8B-B14F-4D97-AF65-F5344CB8AC3E}">
        <p14:creationId xmlns:p14="http://schemas.microsoft.com/office/powerpoint/2010/main" val="34179841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9CB2-1D57-3D4F-838D-C79F871AF8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443A7E-866B-8346-8D14-20FD0C2DF78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C9F146-AB29-E54D-8627-E353679AB4D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C1F1D0-B2C4-D24C-A408-797152524CD7}"/>
              </a:ext>
            </a:extLst>
          </p:cNvPr>
          <p:cNvSpPr>
            <a:spLocks noGrp="1"/>
          </p:cNvSpPr>
          <p:nvPr>
            <p:ph type="dt" sz="half" idx="10"/>
          </p:nvPr>
        </p:nvSpPr>
        <p:spPr/>
        <p:txBody>
          <a:bodyPr/>
          <a:lstStyle/>
          <a:p>
            <a:r>
              <a:rPr lang="en-US"/>
              <a:t>March 5th, 2019</a:t>
            </a:r>
          </a:p>
        </p:txBody>
      </p:sp>
      <p:sp>
        <p:nvSpPr>
          <p:cNvPr id="6" name="Footer Placeholder 5">
            <a:extLst>
              <a:ext uri="{FF2B5EF4-FFF2-40B4-BE49-F238E27FC236}">
                <a16:creationId xmlns:a16="http://schemas.microsoft.com/office/drawing/2014/main" id="{6156FBDA-ADCF-424D-BC9C-136CD14BB35E}"/>
              </a:ext>
            </a:extLst>
          </p:cNvPr>
          <p:cNvSpPr>
            <a:spLocks noGrp="1"/>
          </p:cNvSpPr>
          <p:nvPr>
            <p:ph type="ftr" sz="quarter" idx="11"/>
          </p:nvPr>
        </p:nvSpPr>
        <p:spPr/>
        <p:txBody>
          <a:bodyPr/>
          <a:lstStyle/>
          <a:p>
            <a:r>
              <a:rPr lang="en-US"/>
              <a:t>National Price Transparency Conference</a:t>
            </a:r>
          </a:p>
        </p:txBody>
      </p:sp>
      <p:sp>
        <p:nvSpPr>
          <p:cNvPr id="7" name="Slide Number Placeholder 6">
            <a:extLst>
              <a:ext uri="{FF2B5EF4-FFF2-40B4-BE49-F238E27FC236}">
                <a16:creationId xmlns:a16="http://schemas.microsoft.com/office/drawing/2014/main" id="{3AB59FDC-C2A3-DC4B-81A5-E7AF33587DAF}"/>
              </a:ext>
            </a:extLst>
          </p:cNvPr>
          <p:cNvSpPr>
            <a:spLocks noGrp="1"/>
          </p:cNvSpPr>
          <p:nvPr>
            <p:ph type="sldNum" sz="quarter" idx="12"/>
          </p:nvPr>
        </p:nvSpPr>
        <p:spPr/>
        <p:txBody>
          <a:bodyPr/>
          <a:lstStyle/>
          <a:p>
            <a:fld id="{DCE4A20B-C89E-D745-9BDD-B7408740ABAB}" type="slidenum">
              <a:rPr lang="en-US" smtClean="0"/>
              <a:t>‹#›</a:t>
            </a:fld>
            <a:endParaRPr lang="en-US"/>
          </a:p>
        </p:txBody>
      </p:sp>
    </p:spTree>
    <p:extLst>
      <p:ext uri="{BB962C8B-B14F-4D97-AF65-F5344CB8AC3E}">
        <p14:creationId xmlns:p14="http://schemas.microsoft.com/office/powerpoint/2010/main" val="21495620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212E7-BC94-AD44-9FFA-B278D13052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8D4F8B-A06E-1841-86E2-C59C672C7C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20818F4-5A77-224A-9384-AB22CB0B870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837C58-3A2A-964A-98F4-D1F37EC34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7B772B-B7C2-744D-8CF2-B41D7DCE843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78CAA3-F201-7741-B923-BEC62AECAC93}"/>
              </a:ext>
            </a:extLst>
          </p:cNvPr>
          <p:cNvSpPr>
            <a:spLocks noGrp="1"/>
          </p:cNvSpPr>
          <p:nvPr>
            <p:ph type="dt" sz="half" idx="10"/>
          </p:nvPr>
        </p:nvSpPr>
        <p:spPr/>
        <p:txBody>
          <a:bodyPr/>
          <a:lstStyle/>
          <a:p>
            <a:r>
              <a:rPr lang="en-US"/>
              <a:t>March 5th, 2019</a:t>
            </a:r>
          </a:p>
        </p:txBody>
      </p:sp>
      <p:sp>
        <p:nvSpPr>
          <p:cNvPr id="8" name="Footer Placeholder 7">
            <a:extLst>
              <a:ext uri="{FF2B5EF4-FFF2-40B4-BE49-F238E27FC236}">
                <a16:creationId xmlns:a16="http://schemas.microsoft.com/office/drawing/2014/main" id="{AF04813C-3FC1-3544-98C7-90AA62F05FC0}"/>
              </a:ext>
            </a:extLst>
          </p:cNvPr>
          <p:cNvSpPr>
            <a:spLocks noGrp="1"/>
          </p:cNvSpPr>
          <p:nvPr>
            <p:ph type="ftr" sz="quarter" idx="11"/>
          </p:nvPr>
        </p:nvSpPr>
        <p:spPr/>
        <p:txBody>
          <a:bodyPr/>
          <a:lstStyle/>
          <a:p>
            <a:r>
              <a:rPr lang="en-US"/>
              <a:t>National Price Transparency Conference</a:t>
            </a:r>
          </a:p>
        </p:txBody>
      </p:sp>
      <p:sp>
        <p:nvSpPr>
          <p:cNvPr id="9" name="Slide Number Placeholder 8">
            <a:extLst>
              <a:ext uri="{FF2B5EF4-FFF2-40B4-BE49-F238E27FC236}">
                <a16:creationId xmlns:a16="http://schemas.microsoft.com/office/drawing/2014/main" id="{F98D18D8-A388-F546-928F-D7ECFA6C6049}"/>
              </a:ext>
            </a:extLst>
          </p:cNvPr>
          <p:cNvSpPr>
            <a:spLocks noGrp="1"/>
          </p:cNvSpPr>
          <p:nvPr>
            <p:ph type="sldNum" sz="quarter" idx="12"/>
          </p:nvPr>
        </p:nvSpPr>
        <p:spPr/>
        <p:txBody>
          <a:bodyPr/>
          <a:lstStyle/>
          <a:p>
            <a:fld id="{DCE4A20B-C89E-D745-9BDD-B7408740ABAB}" type="slidenum">
              <a:rPr lang="en-US" smtClean="0"/>
              <a:t>‹#›</a:t>
            </a:fld>
            <a:endParaRPr lang="en-US"/>
          </a:p>
        </p:txBody>
      </p:sp>
    </p:spTree>
    <p:extLst>
      <p:ext uri="{BB962C8B-B14F-4D97-AF65-F5344CB8AC3E}">
        <p14:creationId xmlns:p14="http://schemas.microsoft.com/office/powerpoint/2010/main" val="36513557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42FC8-D06F-2E4C-8C59-E8C3F870B7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B51455-5001-CC40-953C-97FD6B9AE913}"/>
              </a:ext>
            </a:extLst>
          </p:cNvPr>
          <p:cNvSpPr>
            <a:spLocks noGrp="1"/>
          </p:cNvSpPr>
          <p:nvPr>
            <p:ph type="dt" sz="half" idx="10"/>
          </p:nvPr>
        </p:nvSpPr>
        <p:spPr/>
        <p:txBody>
          <a:bodyPr/>
          <a:lstStyle/>
          <a:p>
            <a:r>
              <a:rPr lang="en-US"/>
              <a:t>March 5th, 2019</a:t>
            </a:r>
          </a:p>
        </p:txBody>
      </p:sp>
      <p:sp>
        <p:nvSpPr>
          <p:cNvPr id="4" name="Footer Placeholder 3">
            <a:extLst>
              <a:ext uri="{FF2B5EF4-FFF2-40B4-BE49-F238E27FC236}">
                <a16:creationId xmlns:a16="http://schemas.microsoft.com/office/drawing/2014/main" id="{C24B0D61-5EBB-1D46-8ADD-EE338DE7C4D4}"/>
              </a:ext>
            </a:extLst>
          </p:cNvPr>
          <p:cNvSpPr>
            <a:spLocks noGrp="1"/>
          </p:cNvSpPr>
          <p:nvPr>
            <p:ph type="ftr" sz="quarter" idx="11"/>
          </p:nvPr>
        </p:nvSpPr>
        <p:spPr/>
        <p:txBody>
          <a:bodyPr/>
          <a:lstStyle/>
          <a:p>
            <a:r>
              <a:rPr lang="en-US"/>
              <a:t>National Price Transparency Conference</a:t>
            </a:r>
          </a:p>
        </p:txBody>
      </p:sp>
      <p:sp>
        <p:nvSpPr>
          <p:cNvPr id="5" name="Slide Number Placeholder 4">
            <a:extLst>
              <a:ext uri="{FF2B5EF4-FFF2-40B4-BE49-F238E27FC236}">
                <a16:creationId xmlns:a16="http://schemas.microsoft.com/office/drawing/2014/main" id="{F8B3641C-495C-2B40-8D25-C81C260EC94A}"/>
              </a:ext>
            </a:extLst>
          </p:cNvPr>
          <p:cNvSpPr>
            <a:spLocks noGrp="1"/>
          </p:cNvSpPr>
          <p:nvPr>
            <p:ph type="sldNum" sz="quarter" idx="12"/>
          </p:nvPr>
        </p:nvSpPr>
        <p:spPr/>
        <p:txBody>
          <a:bodyPr/>
          <a:lstStyle/>
          <a:p>
            <a:fld id="{DCE4A20B-C89E-D745-9BDD-B7408740ABAB}" type="slidenum">
              <a:rPr lang="en-US" smtClean="0"/>
              <a:t>‹#›</a:t>
            </a:fld>
            <a:endParaRPr lang="en-US"/>
          </a:p>
        </p:txBody>
      </p:sp>
    </p:spTree>
    <p:extLst>
      <p:ext uri="{BB962C8B-B14F-4D97-AF65-F5344CB8AC3E}">
        <p14:creationId xmlns:p14="http://schemas.microsoft.com/office/powerpoint/2010/main" val="32709084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B143B5-0E16-2F4F-9042-9634FE796BA9}"/>
              </a:ext>
            </a:extLst>
          </p:cNvPr>
          <p:cNvSpPr>
            <a:spLocks noGrp="1"/>
          </p:cNvSpPr>
          <p:nvPr>
            <p:ph type="dt" sz="half" idx="10"/>
          </p:nvPr>
        </p:nvSpPr>
        <p:spPr/>
        <p:txBody>
          <a:bodyPr/>
          <a:lstStyle/>
          <a:p>
            <a:r>
              <a:rPr lang="en-US"/>
              <a:t>March 5th, 2019</a:t>
            </a:r>
          </a:p>
        </p:txBody>
      </p:sp>
      <p:sp>
        <p:nvSpPr>
          <p:cNvPr id="3" name="Footer Placeholder 2">
            <a:extLst>
              <a:ext uri="{FF2B5EF4-FFF2-40B4-BE49-F238E27FC236}">
                <a16:creationId xmlns:a16="http://schemas.microsoft.com/office/drawing/2014/main" id="{E9E10AD8-D6AC-9741-9532-D3E1B32818C8}"/>
              </a:ext>
            </a:extLst>
          </p:cNvPr>
          <p:cNvSpPr>
            <a:spLocks noGrp="1"/>
          </p:cNvSpPr>
          <p:nvPr>
            <p:ph type="ftr" sz="quarter" idx="11"/>
          </p:nvPr>
        </p:nvSpPr>
        <p:spPr/>
        <p:txBody>
          <a:bodyPr/>
          <a:lstStyle/>
          <a:p>
            <a:r>
              <a:rPr lang="en-US"/>
              <a:t>National Price Transparency Conference</a:t>
            </a:r>
          </a:p>
        </p:txBody>
      </p:sp>
      <p:sp>
        <p:nvSpPr>
          <p:cNvPr id="4" name="Slide Number Placeholder 3">
            <a:extLst>
              <a:ext uri="{FF2B5EF4-FFF2-40B4-BE49-F238E27FC236}">
                <a16:creationId xmlns:a16="http://schemas.microsoft.com/office/drawing/2014/main" id="{430ECC5A-2BCF-FD4B-941E-01DA910BAB85}"/>
              </a:ext>
            </a:extLst>
          </p:cNvPr>
          <p:cNvSpPr>
            <a:spLocks noGrp="1"/>
          </p:cNvSpPr>
          <p:nvPr>
            <p:ph type="sldNum" sz="quarter" idx="12"/>
          </p:nvPr>
        </p:nvSpPr>
        <p:spPr/>
        <p:txBody>
          <a:bodyPr/>
          <a:lstStyle/>
          <a:p>
            <a:fld id="{DCE4A20B-C89E-D745-9BDD-B7408740ABAB}" type="slidenum">
              <a:rPr lang="en-US" smtClean="0"/>
              <a:t>‹#›</a:t>
            </a:fld>
            <a:endParaRPr lang="en-US"/>
          </a:p>
        </p:txBody>
      </p:sp>
    </p:spTree>
    <p:extLst>
      <p:ext uri="{BB962C8B-B14F-4D97-AF65-F5344CB8AC3E}">
        <p14:creationId xmlns:p14="http://schemas.microsoft.com/office/powerpoint/2010/main" val="38191162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23F57-C0E7-764B-8B1C-854CEE2DFB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DBB0AC-89A7-D647-87CE-68A768C620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B48835-7989-794A-A739-2F6EF1E879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7978ED-28D1-874C-B032-EC26D4F49065}"/>
              </a:ext>
            </a:extLst>
          </p:cNvPr>
          <p:cNvSpPr>
            <a:spLocks noGrp="1"/>
          </p:cNvSpPr>
          <p:nvPr>
            <p:ph type="dt" sz="half" idx="10"/>
          </p:nvPr>
        </p:nvSpPr>
        <p:spPr/>
        <p:txBody>
          <a:bodyPr/>
          <a:lstStyle/>
          <a:p>
            <a:r>
              <a:rPr lang="en-US"/>
              <a:t>March 5th, 2019</a:t>
            </a:r>
          </a:p>
        </p:txBody>
      </p:sp>
      <p:sp>
        <p:nvSpPr>
          <p:cNvPr id="6" name="Footer Placeholder 5">
            <a:extLst>
              <a:ext uri="{FF2B5EF4-FFF2-40B4-BE49-F238E27FC236}">
                <a16:creationId xmlns:a16="http://schemas.microsoft.com/office/drawing/2014/main" id="{FEDC7296-CB79-8542-BB78-B5538147654C}"/>
              </a:ext>
            </a:extLst>
          </p:cNvPr>
          <p:cNvSpPr>
            <a:spLocks noGrp="1"/>
          </p:cNvSpPr>
          <p:nvPr>
            <p:ph type="ftr" sz="quarter" idx="11"/>
          </p:nvPr>
        </p:nvSpPr>
        <p:spPr/>
        <p:txBody>
          <a:bodyPr/>
          <a:lstStyle/>
          <a:p>
            <a:r>
              <a:rPr lang="en-US"/>
              <a:t>National Price Transparency Conference</a:t>
            </a:r>
          </a:p>
        </p:txBody>
      </p:sp>
      <p:sp>
        <p:nvSpPr>
          <p:cNvPr id="7" name="Slide Number Placeholder 6">
            <a:extLst>
              <a:ext uri="{FF2B5EF4-FFF2-40B4-BE49-F238E27FC236}">
                <a16:creationId xmlns:a16="http://schemas.microsoft.com/office/drawing/2014/main" id="{E09322DD-3D0D-D542-BE46-CB0B6AD6CF8B}"/>
              </a:ext>
            </a:extLst>
          </p:cNvPr>
          <p:cNvSpPr>
            <a:spLocks noGrp="1"/>
          </p:cNvSpPr>
          <p:nvPr>
            <p:ph type="sldNum" sz="quarter" idx="12"/>
          </p:nvPr>
        </p:nvSpPr>
        <p:spPr/>
        <p:txBody>
          <a:bodyPr/>
          <a:lstStyle/>
          <a:p>
            <a:fld id="{DCE4A20B-C89E-D745-9BDD-B7408740ABAB}" type="slidenum">
              <a:rPr lang="en-US" smtClean="0"/>
              <a:t>‹#›</a:t>
            </a:fld>
            <a:endParaRPr lang="en-US"/>
          </a:p>
        </p:txBody>
      </p:sp>
    </p:spTree>
    <p:extLst>
      <p:ext uri="{BB962C8B-B14F-4D97-AF65-F5344CB8AC3E}">
        <p14:creationId xmlns:p14="http://schemas.microsoft.com/office/powerpoint/2010/main" val="16012619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3F9F1-06F3-BB4B-A3BC-60B2BA8477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81D9E0-611F-A44E-868B-81A1742E4D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13803C-434F-E644-9AE4-33254F0EA4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B62C48-4D5C-C641-BDD1-D9E658F5569F}"/>
              </a:ext>
            </a:extLst>
          </p:cNvPr>
          <p:cNvSpPr>
            <a:spLocks noGrp="1"/>
          </p:cNvSpPr>
          <p:nvPr>
            <p:ph type="dt" sz="half" idx="10"/>
          </p:nvPr>
        </p:nvSpPr>
        <p:spPr/>
        <p:txBody>
          <a:bodyPr/>
          <a:lstStyle/>
          <a:p>
            <a:r>
              <a:rPr lang="en-US"/>
              <a:t>March 5th, 2019</a:t>
            </a:r>
          </a:p>
        </p:txBody>
      </p:sp>
      <p:sp>
        <p:nvSpPr>
          <p:cNvPr id="6" name="Footer Placeholder 5">
            <a:extLst>
              <a:ext uri="{FF2B5EF4-FFF2-40B4-BE49-F238E27FC236}">
                <a16:creationId xmlns:a16="http://schemas.microsoft.com/office/drawing/2014/main" id="{FA51EBE1-EFB7-E54A-A132-0EDAFFF031C1}"/>
              </a:ext>
            </a:extLst>
          </p:cNvPr>
          <p:cNvSpPr>
            <a:spLocks noGrp="1"/>
          </p:cNvSpPr>
          <p:nvPr>
            <p:ph type="ftr" sz="quarter" idx="11"/>
          </p:nvPr>
        </p:nvSpPr>
        <p:spPr/>
        <p:txBody>
          <a:bodyPr/>
          <a:lstStyle/>
          <a:p>
            <a:r>
              <a:rPr lang="en-US"/>
              <a:t>National Price Transparency Conference</a:t>
            </a:r>
          </a:p>
        </p:txBody>
      </p:sp>
      <p:sp>
        <p:nvSpPr>
          <p:cNvPr id="7" name="Slide Number Placeholder 6">
            <a:extLst>
              <a:ext uri="{FF2B5EF4-FFF2-40B4-BE49-F238E27FC236}">
                <a16:creationId xmlns:a16="http://schemas.microsoft.com/office/drawing/2014/main" id="{44AAEB35-5F9D-BA4B-8967-FF7624946DF1}"/>
              </a:ext>
            </a:extLst>
          </p:cNvPr>
          <p:cNvSpPr>
            <a:spLocks noGrp="1"/>
          </p:cNvSpPr>
          <p:nvPr>
            <p:ph type="sldNum" sz="quarter" idx="12"/>
          </p:nvPr>
        </p:nvSpPr>
        <p:spPr/>
        <p:txBody>
          <a:bodyPr/>
          <a:lstStyle/>
          <a:p>
            <a:fld id="{DCE4A20B-C89E-D745-9BDD-B7408740ABAB}" type="slidenum">
              <a:rPr lang="en-US" smtClean="0"/>
              <a:t>‹#›</a:t>
            </a:fld>
            <a:endParaRPr lang="en-US"/>
          </a:p>
        </p:txBody>
      </p:sp>
    </p:spTree>
    <p:extLst>
      <p:ext uri="{BB962C8B-B14F-4D97-AF65-F5344CB8AC3E}">
        <p14:creationId xmlns:p14="http://schemas.microsoft.com/office/powerpoint/2010/main" val="36036785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EE304-F95D-C94D-AEC4-CEC134CED5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AB8E87-36FF-1F49-9942-1903B2CAA5A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50A08F-F446-0245-BA8F-6BD7FDC60E63}"/>
              </a:ext>
            </a:extLst>
          </p:cNvPr>
          <p:cNvSpPr>
            <a:spLocks noGrp="1"/>
          </p:cNvSpPr>
          <p:nvPr>
            <p:ph type="dt" sz="half" idx="10"/>
          </p:nvPr>
        </p:nvSpPr>
        <p:spPr/>
        <p:txBody>
          <a:bodyPr/>
          <a:lstStyle/>
          <a:p>
            <a:r>
              <a:rPr lang="en-US"/>
              <a:t>March 5th, 2019</a:t>
            </a:r>
          </a:p>
        </p:txBody>
      </p:sp>
      <p:sp>
        <p:nvSpPr>
          <p:cNvPr id="5" name="Footer Placeholder 4">
            <a:extLst>
              <a:ext uri="{FF2B5EF4-FFF2-40B4-BE49-F238E27FC236}">
                <a16:creationId xmlns:a16="http://schemas.microsoft.com/office/drawing/2014/main" id="{9A7A3F0A-D475-A446-A1F0-9BBE16D993A7}"/>
              </a:ext>
            </a:extLst>
          </p:cNvPr>
          <p:cNvSpPr>
            <a:spLocks noGrp="1"/>
          </p:cNvSpPr>
          <p:nvPr>
            <p:ph type="ftr" sz="quarter" idx="11"/>
          </p:nvPr>
        </p:nvSpPr>
        <p:spPr/>
        <p:txBody>
          <a:bodyPr/>
          <a:lstStyle/>
          <a:p>
            <a:r>
              <a:rPr lang="en-US"/>
              <a:t>National Price Transparency Conference</a:t>
            </a:r>
          </a:p>
        </p:txBody>
      </p:sp>
      <p:sp>
        <p:nvSpPr>
          <p:cNvPr id="6" name="Slide Number Placeholder 5">
            <a:extLst>
              <a:ext uri="{FF2B5EF4-FFF2-40B4-BE49-F238E27FC236}">
                <a16:creationId xmlns:a16="http://schemas.microsoft.com/office/drawing/2014/main" id="{3420E2A9-6791-074C-9B98-079837F98D06}"/>
              </a:ext>
            </a:extLst>
          </p:cNvPr>
          <p:cNvSpPr>
            <a:spLocks noGrp="1"/>
          </p:cNvSpPr>
          <p:nvPr>
            <p:ph type="sldNum" sz="quarter" idx="12"/>
          </p:nvPr>
        </p:nvSpPr>
        <p:spPr/>
        <p:txBody>
          <a:bodyPr/>
          <a:lstStyle/>
          <a:p>
            <a:fld id="{DCE4A20B-C89E-D745-9BDD-B7408740ABAB}" type="slidenum">
              <a:rPr lang="en-US" smtClean="0"/>
              <a:t>‹#›</a:t>
            </a:fld>
            <a:endParaRPr lang="en-US"/>
          </a:p>
        </p:txBody>
      </p:sp>
    </p:spTree>
    <p:extLst>
      <p:ext uri="{BB962C8B-B14F-4D97-AF65-F5344CB8AC3E}">
        <p14:creationId xmlns:p14="http://schemas.microsoft.com/office/powerpoint/2010/main" val="40549982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D6B732-CD3C-FF43-80CD-FA579129AC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4F0355-78FD-1E4F-A64D-2C387415C91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62CE01-9B14-E347-ADA7-E7CB73C48A5A}"/>
              </a:ext>
            </a:extLst>
          </p:cNvPr>
          <p:cNvSpPr>
            <a:spLocks noGrp="1"/>
          </p:cNvSpPr>
          <p:nvPr>
            <p:ph type="dt" sz="half" idx="10"/>
          </p:nvPr>
        </p:nvSpPr>
        <p:spPr/>
        <p:txBody>
          <a:bodyPr/>
          <a:lstStyle/>
          <a:p>
            <a:r>
              <a:rPr lang="en-US"/>
              <a:t>March 5th, 2019</a:t>
            </a:r>
          </a:p>
        </p:txBody>
      </p:sp>
      <p:sp>
        <p:nvSpPr>
          <p:cNvPr id="5" name="Footer Placeholder 4">
            <a:extLst>
              <a:ext uri="{FF2B5EF4-FFF2-40B4-BE49-F238E27FC236}">
                <a16:creationId xmlns:a16="http://schemas.microsoft.com/office/drawing/2014/main" id="{FE6CA316-02F9-E143-AC0D-7B4902A86B47}"/>
              </a:ext>
            </a:extLst>
          </p:cNvPr>
          <p:cNvSpPr>
            <a:spLocks noGrp="1"/>
          </p:cNvSpPr>
          <p:nvPr>
            <p:ph type="ftr" sz="quarter" idx="11"/>
          </p:nvPr>
        </p:nvSpPr>
        <p:spPr/>
        <p:txBody>
          <a:bodyPr/>
          <a:lstStyle/>
          <a:p>
            <a:r>
              <a:rPr lang="en-US"/>
              <a:t>National Price Transparency Conference</a:t>
            </a:r>
          </a:p>
        </p:txBody>
      </p:sp>
      <p:sp>
        <p:nvSpPr>
          <p:cNvPr id="6" name="Slide Number Placeholder 5">
            <a:extLst>
              <a:ext uri="{FF2B5EF4-FFF2-40B4-BE49-F238E27FC236}">
                <a16:creationId xmlns:a16="http://schemas.microsoft.com/office/drawing/2014/main" id="{F0CFC9E1-0D70-6540-9781-7D526A67B33C}"/>
              </a:ext>
            </a:extLst>
          </p:cNvPr>
          <p:cNvSpPr>
            <a:spLocks noGrp="1"/>
          </p:cNvSpPr>
          <p:nvPr>
            <p:ph type="sldNum" sz="quarter" idx="12"/>
          </p:nvPr>
        </p:nvSpPr>
        <p:spPr/>
        <p:txBody>
          <a:bodyPr/>
          <a:lstStyle/>
          <a:p>
            <a:fld id="{DCE4A20B-C89E-D745-9BDD-B7408740ABAB}" type="slidenum">
              <a:rPr lang="en-US" smtClean="0"/>
              <a:t>‹#›</a:t>
            </a:fld>
            <a:endParaRPr lang="en-US"/>
          </a:p>
        </p:txBody>
      </p:sp>
    </p:spTree>
    <p:extLst>
      <p:ext uri="{BB962C8B-B14F-4D97-AF65-F5344CB8AC3E}">
        <p14:creationId xmlns:p14="http://schemas.microsoft.com/office/powerpoint/2010/main" val="226129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9081EE-85E8-BE40-8044-433A713044D5}"/>
              </a:ext>
            </a:extLst>
          </p:cNvPr>
          <p:cNvSpPr>
            <a:spLocks noGrp="1"/>
          </p:cNvSpPr>
          <p:nvPr>
            <p:ph type="dt" sz="half" idx="10"/>
          </p:nvPr>
        </p:nvSpPr>
        <p:spPr/>
        <p:txBody>
          <a:bodyPr/>
          <a:lstStyle/>
          <a:p>
            <a:fld id="{48A87A34-81AB-432B-8DAE-1953F412C126}" type="datetimeFigureOut">
              <a:rPr lang="en-US" smtClean="0"/>
              <a:t>7/9/2019</a:t>
            </a:fld>
            <a:endParaRPr lang="en-US" dirty="0"/>
          </a:p>
        </p:txBody>
      </p:sp>
      <p:sp>
        <p:nvSpPr>
          <p:cNvPr id="3" name="Footer Placeholder 2">
            <a:extLst>
              <a:ext uri="{FF2B5EF4-FFF2-40B4-BE49-F238E27FC236}">
                <a16:creationId xmlns:a16="http://schemas.microsoft.com/office/drawing/2014/main" id="{A1BF3344-BE55-D648-A4CD-1ABE4C2A2F4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9568FA2-8602-3046-983E-E322C80306F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269429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Content Photo 1">
    <p:spTree>
      <p:nvGrpSpPr>
        <p:cNvPr id="1" name=""/>
        <p:cNvGrpSpPr/>
        <p:nvPr/>
      </p:nvGrpSpPr>
      <p:grpSpPr>
        <a:xfrm>
          <a:off x="0" y="0"/>
          <a:ext cx="0" cy="0"/>
          <a:chOff x="0" y="0"/>
          <a:chExt cx="0" cy="0"/>
        </a:xfrm>
      </p:grpSpPr>
      <p:sp>
        <p:nvSpPr>
          <p:cNvPr id="8" name="Picture Placeholder 1">
            <a:extLst>
              <a:ext uri="{FF2B5EF4-FFF2-40B4-BE49-F238E27FC236}">
                <a16:creationId xmlns:a16="http://schemas.microsoft.com/office/drawing/2014/main" id="{1599E2D7-24B3-4D66-9AFB-83C1AEC4DBBB}"/>
              </a:ext>
            </a:extLst>
          </p:cNvPr>
          <p:cNvSpPr>
            <a:spLocks noGrp="1"/>
          </p:cNvSpPr>
          <p:nvPr>
            <p:ph type="pic" sz="quarter" idx="33" hasCustomPrompt="1"/>
          </p:nvPr>
        </p:nvSpPr>
        <p:spPr>
          <a:xfrm>
            <a:off x="9980476" y="0"/>
            <a:ext cx="2211524" cy="619200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445086" y="1807950"/>
            <a:ext cx="5184913" cy="432000"/>
          </a:xfrm>
        </p:spPr>
        <p:txBody>
          <a:bodyPr/>
          <a:lstStyle>
            <a:lvl1pPr algn="r">
              <a:defRPr>
                <a:solidFill>
                  <a:schemeClr val="tx1"/>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444886" y="2383950"/>
            <a:ext cx="5184913" cy="360000"/>
          </a:xfrm>
        </p:spPr>
        <p:txBody>
          <a:bodyPr/>
          <a:lstStyle>
            <a:lvl1pPr marL="0" indent="0" algn="r">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445000" y="2908300"/>
            <a:ext cx="5184800" cy="3283700"/>
          </a:xfrm>
          <a:solidFill>
            <a:schemeClr val="bg1"/>
          </a:solidFill>
        </p:spPr>
        <p:txBody>
          <a:bodyPr lIns="180000" tIns="252000" rIns="252000"/>
          <a:lstStyle>
            <a:lvl1pPr algn="l">
              <a:defRPr>
                <a:solidFill>
                  <a:schemeClr val="tx1">
                    <a:lumMod val="75000"/>
                    <a:lumOff val="25000"/>
                  </a:schemeClr>
                </a:solidFill>
              </a:defRPr>
            </a:lvl1pPr>
            <a:lvl2pPr algn="l">
              <a:defRPr>
                <a:solidFill>
                  <a:schemeClr val="tx1">
                    <a:lumMod val="75000"/>
                    <a:lumOff val="25000"/>
                  </a:schemeClr>
                </a:solidFill>
              </a:defRPr>
            </a:lvl2pPr>
            <a:lvl3pPr algn="l">
              <a:defRPr>
                <a:solidFill>
                  <a:schemeClr val="tx1">
                    <a:lumMod val="75000"/>
                    <a:lumOff val="25000"/>
                  </a:schemeClr>
                </a:solidFill>
              </a:defRPr>
            </a:lvl3pPr>
            <a:lvl4pPr algn="l">
              <a:defRPr>
                <a:solidFill>
                  <a:schemeClr val="tx1">
                    <a:lumMod val="75000"/>
                    <a:lumOff val="25000"/>
                  </a:schemeClr>
                </a:solidFill>
              </a:defRPr>
            </a:lvl4pPr>
            <a:lvl5pPr algn="l">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53DA1E79-BA17-41C5-98B7-CFBC5859A512}"/>
              </a:ext>
            </a:extLst>
          </p:cNvPr>
          <p:cNvSpPr>
            <a:spLocks noGrp="1"/>
          </p:cNvSpPr>
          <p:nvPr>
            <p:ph type="sldNum" sz="quarter" idx="34"/>
          </p:nvPr>
        </p:nvSpPr>
        <p:spPr/>
        <p:txBody>
          <a:bodyPr/>
          <a:lstStyle/>
          <a:p>
            <a:fld id="{19B51A1E-902D-48AF-9020-955120F399B6}" type="slidenum">
              <a:rPr lang="en-ZA" smtClean="0"/>
              <a:pPr/>
              <a:t>‹#›</a:t>
            </a:fld>
            <a:endParaRPr lang="en-ZA" dirty="0"/>
          </a:p>
        </p:txBody>
      </p:sp>
      <p:sp>
        <p:nvSpPr>
          <p:cNvPr id="9" name="Rectangle 8"/>
          <p:cNvSpPr/>
          <p:nvPr userDrawn="1"/>
        </p:nvSpPr>
        <p:spPr>
          <a:xfrm>
            <a:off x="10077450" y="6229350"/>
            <a:ext cx="1285875" cy="564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59510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Side_Text_with logo">
    <p:spTree>
      <p:nvGrpSpPr>
        <p:cNvPr id="1" name=""/>
        <p:cNvGrpSpPr/>
        <p:nvPr/>
      </p:nvGrpSpPr>
      <p:grpSpPr>
        <a:xfrm>
          <a:off x="0" y="0"/>
          <a:ext cx="0" cy="0"/>
          <a:chOff x="0" y="0"/>
          <a:chExt cx="0" cy="0"/>
        </a:xfrm>
      </p:grpSpPr>
      <p:sp>
        <p:nvSpPr>
          <p:cNvPr id="2" name="Title 1"/>
          <p:cNvSpPr>
            <a:spLocks noGrp="1"/>
          </p:cNvSpPr>
          <p:nvPr>
            <p:ph type="title"/>
          </p:nvPr>
        </p:nvSpPr>
        <p:spPr>
          <a:xfrm>
            <a:off x="728664" y="864389"/>
            <a:ext cx="10820400" cy="1293028"/>
          </a:xfrm>
          <a:prstGeom prst="rect">
            <a:avLst/>
          </a:prstGeom>
        </p:spPr>
        <p:txBody>
          <a:bodyPr/>
          <a:lstStyle>
            <a:lvl1pPr algn="l">
              <a:defRPr>
                <a:solidFill>
                  <a:schemeClr val="accent5">
                    <a:lumMod val="7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742950" y="2180272"/>
            <a:ext cx="10820400" cy="4024125"/>
          </a:xfrm>
          <a:prstGeom prst="rect">
            <a:avLst/>
          </a:prstGeom>
        </p:spPr>
        <p:txBody>
          <a:bodyPr>
            <a:normAutofit/>
          </a:bodyPr>
          <a:lstStyle>
            <a:lvl1pPr>
              <a:buClr>
                <a:schemeClr val="accent5">
                  <a:lumMod val="75000"/>
                </a:schemeClr>
              </a:buClr>
              <a:defRPr sz="2400">
                <a:latin typeface="Calibri" panose="020F0502020204030204" pitchFamily="34" charset="0"/>
                <a:cs typeface="Calibri" panose="020F0502020204030204" pitchFamily="34" charset="0"/>
              </a:defRPr>
            </a:lvl1pPr>
            <a:lvl2pPr>
              <a:buClr>
                <a:srgbClr val="00B050"/>
              </a:buClr>
              <a:defRPr sz="20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21763B10-D956-44A2-B95C-C968D35E8950}"/>
              </a:ext>
            </a:extLst>
          </p:cNvPr>
          <p:cNvPicPr>
            <a:picLocks noChangeAspect="1"/>
          </p:cNvPicPr>
          <p:nvPr userDrawn="1"/>
        </p:nvPicPr>
        <p:blipFill>
          <a:blip r:embed="rId2"/>
          <a:stretch>
            <a:fillRect/>
          </a:stretch>
        </p:blipFill>
        <p:spPr>
          <a:xfrm rot="10800000">
            <a:off x="-2386" y="0"/>
            <a:ext cx="713232" cy="6858000"/>
          </a:xfrm>
          <a:prstGeom prst="rect">
            <a:avLst/>
          </a:prstGeom>
        </p:spPr>
      </p:pic>
      <p:pic>
        <p:nvPicPr>
          <p:cNvPr id="9" name="Picture 8">
            <a:extLst>
              <a:ext uri="{FF2B5EF4-FFF2-40B4-BE49-F238E27FC236}">
                <a16:creationId xmlns:a16="http://schemas.microsoft.com/office/drawing/2014/main" id="{7468CE8B-C80A-4F02-A803-E1C4736ECD89}"/>
              </a:ext>
            </a:extLst>
          </p:cNvPr>
          <p:cNvPicPr>
            <a:picLocks noChangeAspect="1"/>
          </p:cNvPicPr>
          <p:nvPr userDrawn="1"/>
        </p:nvPicPr>
        <p:blipFill>
          <a:blip r:embed="rId3"/>
          <a:stretch>
            <a:fillRect/>
          </a:stretch>
        </p:blipFill>
        <p:spPr>
          <a:xfrm>
            <a:off x="10678477" y="5719448"/>
            <a:ext cx="1174500" cy="757552"/>
          </a:xfrm>
          <a:prstGeom prst="rect">
            <a:avLst/>
          </a:prstGeom>
        </p:spPr>
      </p:pic>
    </p:spTree>
    <p:extLst>
      <p:ext uri="{BB962C8B-B14F-4D97-AF65-F5344CB8AC3E}">
        <p14:creationId xmlns:p14="http://schemas.microsoft.com/office/powerpoint/2010/main" val="3820007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77953-F5A7-8A49-AA5B-3D8CA89CFE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71B9EB-50EC-1042-82D7-721EE685B4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6F703B-C7CE-474A-B53F-29FE7B8BD7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DCFEC9-A142-AB4B-8276-65BF4003D16A}"/>
              </a:ext>
            </a:extLst>
          </p:cNvPr>
          <p:cNvSpPr>
            <a:spLocks noGrp="1"/>
          </p:cNvSpPr>
          <p:nvPr>
            <p:ph type="dt" sz="half" idx="10"/>
          </p:nvPr>
        </p:nvSpPr>
        <p:spPr/>
        <p:txBody>
          <a:bodyPr/>
          <a:lstStyle/>
          <a:p>
            <a:fld id="{48A87A34-81AB-432B-8DAE-1953F412C126}" type="datetimeFigureOut">
              <a:rPr lang="en-US" smtClean="0"/>
              <a:pPr/>
              <a:t>7/9/2019</a:t>
            </a:fld>
            <a:endParaRPr lang="en-US" dirty="0"/>
          </a:p>
        </p:txBody>
      </p:sp>
      <p:sp>
        <p:nvSpPr>
          <p:cNvPr id="6" name="Footer Placeholder 5">
            <a:extLst>
              <a:ext uri="{FF2B5EF4-FFF2-40B4-BE49-F238E27FC236}">
                <a16:creationId xmlns:a16="http://schemas.microsoft.com/office/drawing/2014/main" id="{12B55F75-DB1B-174C-B54A-5430A1200CA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83F7D5-612D-064C-B7A2-4202D741FF43}"/>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24258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26499-371B-D842-8C8A-6C0A67AE19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477BFD-9746-8A4A-9FEB-B7F5F50ED0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B7B698-6369-D548-ACB0-800AA43F1C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9DE6009-113A-2944-847A-6BDB6FFF801F}"/>
              </a:ext>
            </a:extLst>
          </p:cNvPr>
          <p:cNvSpPr>
            <a:spLocks noGrp="1"/>
          </p:cNvSpPr>
          <p:nvPr>
            <p:ph type="dt" sz="half" idx="10"/>
          </p:nvPr>
        </p:nvSpPr>
        <p:spPr/>
        <p:txBody>
          <a:bodyPr/>
          <a:lstStyle/>
          <a:p>
            <a:fld id="{48A87A34-81AB-432B-8DAE-1953F412C126}" type="datetimeFigureOut">
              <a:rPr lang="en-US" smtClean="0"/>
              <a:pPr/>
              <a:t>7/9/2019</a:t>
            </a:fld>
            <a:endParaRPr lang="en-US" dirty="0"/>
          </a:p>
        </p:txBody>
      </p:sp>
      <p:sp>
        <p:nvSpPr>
          <p:cNvPr id="6" name="Footer Placeholder 5">
            <a:extLst>
              <a:ext uri="{FF2B5EF4-FFF2-40B4-BE49-F238E27FC236}">
                <a16:creationId xmlns:a16="http://schemas.microsoft.com/office/drawing/2014/main" id="{AD1E4B95-4C7F-9547-B4D6-038F0242F2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34AAD05-9317-864F-A1F7-8A3CDB14CE4D}"/>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61321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712D36-5176-6145-BBC0-B5269119B3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9AD07-CD74-5F4F-94A1-C2937A88E5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F4AC14-E16D-344A-8A86-F10E13D400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7/9/2019</a:t>
            </a:fld>
            <a:endParaRPr lang="en-US" dirty="0"/>
          </a:p>
        </p:txBody>
      </p:sp>
      <p:sp>
        <p:nvSpPr>
          <p:cNvPr id="5" name="Footer Placeholder 4">
            <a:extLst>
              <a:ext uri="{FF2B5EF4-FFF2-40B4-BE49-F238E27FC236}">
                <a16:creationId xmlns:a16="http://schemas.microsoft.com/office/drawing/2014/main" id="{6739B069-C8AC-2646-A6B9-6CE63D1F14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86E8B89-A135-FA4A-939B-8C75C5DF2B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1970438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808" r:id="rId12"/>
    <p:sldLayoutId id="2147483874" r:id="rId13"/>
    <p:sldLayoutId id="2147483875" r:id="rId14"/>
    <p:sldLayoutId id="214748387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09013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809" r:id="rId10"/>
    <p:sldLayoutId id="2147483665" r:id="rId11"/>
    <p:sldLayoutId id="2147483672" r:id="rId12"/>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7/9/2019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75896368"/>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778" r:id="rId13"/>
    <p:sldLayoutId id="2147483781" r:id="rId14"/>
    <p:sldLayoutId id="2147483786" r:id="rId15"/>
    <p:sldLayoutId id="2147483787" r:id="rId16"/>
    <p:sldLayoutId id="2147483789" r:id="rId17"/>
    <p:sldLayoutId id="2147483790" r:id="rId18"/>
    <p:sldLayoutId id="2147483798"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93680"/>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74E38C-FA09-8B4E-ADE0-AD131D4CBD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49F9E1-3A4D-364B-BB61-6CE3C99A5B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2E0D4-3811-AD4D-A7EE-CE88B38DA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March 5th, 2019</a:t>
            </a:r>
          </a:p>
        </p:txBody>
      </p:sp>
      <p:sp>
        <p:nvSpPr>
          <p:cNvPr id="5" name="Footer Placeholder 4">
            <a:extLst>
              <a:ext uri="{FF2B5EF4-FFF2-40B4-BE49-F238E27FC236}">
                <a16:creationId xmlns:a16="http://schemas.microsoft.com/office/drawing/2014/main" id="{72C80086-1AF2-B847-B4CD-551F88EDB4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National Price Transparency Conference</a:t>
            </a:r>
          </a:p>
        </p:txBody>
      </p:sp>
      <p:sp>
        <p:nvSpPr>
          <p:cNvPr id="6" name="Slide Number Placeholder 5">
            <a:extLst>
              <a:ext uri="{FF2B5EF4-FFF2-40B4-BE49-F238E27FC236}">
                <a16:creationId xmlns:a16="http://schemas.microsoft.com/office/drawing/2014/main" id="{0D157BF9-5312-0E42-B84F-448BA7A8B1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E4A20B-C89E-D745-9BDD-B7408740ABAB}" type="slidenum">
              <a:rPr lang="en-US" smtClean="0"/>
              <a:t>‹#›</a:t>
            </a:fld>
            <a:endParaRPr lang="en-US"/>
          </a:p>
        </p:txBody>
      </p:sp>
    </p:spTree>
    <p:extLst>
      <p:ext uri="{BB962C8B-B14F-4D97-AF65-F5344CB8AC3E}">
        <p14:creationId xmlns:p14="http://schemas.microsoft.com/office/powerpoint/2010/main" val="235011013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s://www.rand.org/pubs/research_reports/RR3033.html" TargetMode="External"/><Relationship Id="rId2" Type="http://schemas.openxmlformats.org/officeDocument/2006/relationships/hyperlink" Target="http://www.employerptp.org/" TargetMode="Externa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8" Type="http://schemas.openxmlformats.org/officeDocument/2006/relationships/hyperlink" Target="https://www.beckershospitalreview.com/payer-issues/hospitals-get-241-more-from-private-payers-than-medicare-rand-says.html" TargetMode="External"/><Relationship Id="rId3" Type="http://schemas.openxmlformats.org/officeDocument/2006/relationships/hyperlink" Target="https://www.forbes.com/sites/brucejapsen/2019/05/09/study-employers-paid-240-more-for-hospital-care-than-medicare/#310165da1bcf" TargetMode="External"/><Relationship Id="rId7" Type="http://schemas.openxmlformats.org/officeDocument/2006/relationships/hyperlink" Target="https://www.ajmc.com/focus-of-the-week/private-plans-pay-hospital-prices-241-higher-than-medicare-rand-finds" TargetMode="External"/><Relationship Id="rId2" Type="http://schemas.openxmlformats.org/officeDocument/2006/relationships/hyperlink" Target="https://www.nytimes.com/2019/05/09/health/hospitals-prices-medicare.html" TargetMode="External"/><Relationship Id="rId1" Type="http://schemas.openxmlformats.org/officeDocument/2006/relationships/slideLayout" Target="../slideLayouts/slideLayout22.xml"/><Relationship Id="rId6" Type="http://schemas.openxmlformats.org/officeDocument/2006/relationships/hyperlink" Target="https://www.healthleadersmedia.com/finance/private-insurers-paid-hospitals-241-what-medicare-would-have" TargetMode="External"/><Relationship Id="rId5" Type="http://schemas.openxmlformats.org/officeDocument/2006/relationships/hyperlink" Target="https://www.modernhealthcare.com/payment/employer-health-plans-pay-hospitals-241-medicare" TargetMode="External"/><Relationship Id="rId10" Type="http://schemas.openxmlformats.org/officeDocument/2006/relationships/hyperlink" Target="https://www.ibj.com/articles/73727-study-indiana-hospitals-charge-private-health-plans-311-of-what-medicare-would-pay" TargetMode="External"/><Relationship Id="rId4" Type="http://schemas.openxmlformats.org/officeDocument/2006/relationships/hyperlink" Target="https://www.wsj.com/articles/what-employers-pay-hospitals-varies-widely-study-finds-11557438128?shareToken=st5ba8dee4d7eb40f2bf95359687a0f37e&amp;reflink=share_mobilewebshare" TargetMode="External"/><Relationship Id="rId9" Type="http://schemas.openxmlformats.org/officeDocument/2006/relationships/hyperlink" Target="https://khn.org/news/market-muscle-study-uncovers-differences-between-medicare-and-private-insurer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3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hyperlink" Target="https://www.help.senate.gov/imo/media/doc/LHCC%20Act%20section%20by%20section%205_23_2019.pdf" TargetMode="Externa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3" Type="http://schemas.openxmlformats.org/officeDocument/2006/relationships/hyperlink" Target="http://www.forbes.com/sites/davechase/2016/03/09/npr-misses-key-to-trumpsanders-michigan-win" TargetMode="External"/><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6E6562-E5FA-4797-831A-9DDCE810145F}"/>
              </a:ext>
            </a:extLst>
          </p:cNvPr>
          <p:cNvPicPr>
            <a:picLocks noChangeAspect="1"/>
          </p:cNvPicPr>
          <p:nvPr/>
        </p:nvPicPr>
        <p:blipFill>
          <a:blip r:embed="rId2"/>
          <a:stretch>
            <a:fillRect/>
          </a:stretch>
        </p:blipFill>
        <p:spPr>
          <a:xfrm>
            <a:off x="96259" y="5819680"/>
            <a:ext cx="4735084" cy="731891"/>
          </a:xfrm>
          <a:prstGeom prst="rect">
            <a:avLst/>
          </a:prstGeom>
        </p:spPr>
      </p:pic>
      <p:sp>
        <p:nvSpPr>
          <p:cNvPr id="9" name="TextBox 8">
            <a:extLst>
              <a:ext uri="{FF2B5EF4-FFF2-40B4-BE49-F238E27FC236}">
                <a16:creationId xmlns:a16="http://schemas.microsoft.com/office/drawing/2014/main" id="{5E845285-7C1E-4A07-BD53-D1E0FCE26ED3}"/>
              </a:ext>
            </a:extLst>
          </p:cNvPr>
          <p:cNvSpPr txBox="1"/>
          <p:nvPr/>
        </p:nvSpPr>
        <p:spPr>
          <a:xfrm>
            <a:off x="640552" y="2852292"/>
            <a:ext cx="9984563" cy="169277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Gloria Sachdev, Pharm.D.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President and CEO, Employers’ Forum of Indiana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Associate Professor, Purdue College of Pharmacy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Adjunct Assistant Professor, Indiana University School of Medicine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gloria@employersforumindiana.org</a:t>
            </a:r>
            <a:endParaRPr kumimoji="0" lang="en-US" sz="2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A07E6658-EB9A-4E33-87D3-C1C3FD905C5E}"/>
              </a:ext>
            </a:extLst>
          </p:cNvPr>
          <p:cNvSpPr txBox="1"/>
          <p:nvPr/>
        </p:nvSpPr>
        <p:spPr>
          <a:xfrm>
            <a:off x="553844" y="1339872"/>
            <a:ext cx="11084312"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588FE2">
                    <a:lumMod val="75000"/>
                  </a:srgbClr>
                </a:solidFill>
                <a:effectLst/>
                <a:uLnTx/>
                <a:uFillTx/>
                <a:latin typeface="Calibri" panose="020F0502020204030204" pitchFamily="34" charset="0"/>
                <a:ea typeface="+mn-ea"/>
                <a:cs typeface="Calibri" panose="020F0502020204030204" pitchFamily="34" charset="0"/>
              </a:rPr>
              <a:t>Employer-led Hospital Price Transparency Study</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 name="TextBox 1">
            <a:extLst>
              <a:ext uri="{FF2B5EF4-FFF2-40B4-BE49-F238E27FC236}">
                <a16:creationId xmlns:a16="http://schemas.microsoft.com/office/drawing/2014/main" id="{87A70126-9558-470E-9BB8-115AF9730772}"/>
              </a:ext>
            </a:extLst>
          </p:cNvPr>
          <p:cNvSpPr txBox="1"/>
          <p:nvPr/>
        </p:nvSpPr>
        <p:spPr>
          <a:xfrm>
            <a:off x="9067800" y="5903893"/>
            <a:ext cx="3357540" cy="954107"/>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2D050">
                    <a:lumMod val="75000"/>
                  </a:srgbClr>
                </a:solidFill>
                <a:effectLst/>
                <a:uLnTx/>
                <a:uFillTx/>
                <a:latin typeface="Century Gothic" panose="020B0502020202020204"/>
                <a:ea typeface="+mn-ea"/>
                <a:cs typeface="+mn-cs"/>
              </a:rPr>
              <a:t>National Alliance for Health Care Purchasers Coalition</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2D050">
                    <a:lumMod val="75000"/>
                  </a:srgbClr>
                </a:solidFill>
                <a:effectLst/>
                <a:uLnTx/>
                <a:uFillTx/>
                <a:latin typeface="Century Gothic" panose="020B0502020202020204"/>
                <a:ea typeface="+mn-ea"/>
                <a:cs typeface="+mn-cs"/>
              </a:rPr>
              <a:t>July 9, 2019</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2D050">
                    <a:lumMod val="75000"/>
                  </a:srgbClr>
                </a:solidFill>
                <a:effectLst/>
                <a:uLnTx/>
                <a:uFillTx/>
                <a:latin typeface="Century Gothic" panose="020B0502020202020204"/>
                <a:ea typeface="+mn-ea"/>
                <a:cs typeface="+mn-cs"/>
              </a:rPr>
              <a:t>Webinar for Coalition Employers</a:t>
            </a:r>
            <a:endParaRPr kumimoji="0" lang="en-US" sz="1600" b="0" i="0" u="none" strike="noStrike" kern="1200" cap="none" spc="0" normalizeH="0" baseline="0" noProof="0" dirty="0">
              <a:ln>
                <a:noFill/>
              </a:ln>
              <a:solidFill>
                <a:srgbClr val="92D050">
                  <a:lumMod val="75000"/>
                </a:srgbClr>
              </a:solidFill>
              <a:effectLst/>
              <a:uLnTx/>
              <a:uFillTx/>
              <a:latin typeface="Century Gothic" panose="020B0502020202020204"/>
              <a:ea typeface="+mn-ea"/>
              <a:cs typeface="+mn-cs"/>
            </a:endParaRPr>
          </a:p>
        </p:txBody>
      </p:sp>
      <p:sp>
        <p:nvSpPr>
          <p:cNvPr id="11" name="TextBox 10">
            <a:extLst>
              <a:ext uri="{FF2B5EF4-FFF2-40B4-BE49-F238E27FC236}">
                <a16:creationId xmlns:a16="http://schemas.microsoft.com/office/drawing/2014/main" id="{FDEA3333-2978-41AE-B17A-478B9AD6781D}"/>
              </a:ext>
            </a:extLst>
          </p:cNvPr>
          <p:cNvSpPr txBox="1"/>
          <p:nvPr/>
        </p:nvSpPr>
        <p:spPr>
          <a:xfrm>
            <a:off x="5767757" y="4840031"/>
            <a:ext cx="587039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648B4">
                    <a:lumMod val="75000"/>
                  </a:srgbClr>
                </a:solidFill>
                <a:effectLst/>
                <a:uLnTx/>
                <a:uFillTx/>
                <a:latin typeface="Century Gothic" panose="020B0502020202020204"/>
                <a:ea typeface="+mn-ea"/>
                <a:cs typeface="+mn-cs"/>
              </a:rPr>
              <a:t>Rand 2.0 Authors: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648B4">
                    <a:lumMod val="75000"/>
                  </a:srgbClr>
                </a:solidFill>
                <a:effectLst/>
                <a:uLnTx/>
                <a:uFillTx/>
                <a:latin typeface="Arial" panose="020B0604020202020204" pitchFamily="34" charset="0"/>
                <a:ea typeface="+mn-ea"/>
                <a:cs typeface="Arial" panose="020B0604020202020204" pitchFamily="34" charset="0"/>
              </a:rPr>
              <a:t>Chapin White, Ph.D., Senior Policy Researcher, RAND Corp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648B4">
                    <a:lumMod val="75000"/>
                  </a:srgbClr>
                </a:solidFill>
                <a:effectLst/>
                <a:uLnTx/>
                <a:uFillTx/>
                <a:latin typeface="Arial" panose="020B0604020202020204" pitchFamily="34" charset="0"/>
                <a:ea typeface="+mn-ea"/>
                <a:cs typeface="Arial" panose="020B0604020202020204" pitchFamily="34" charset="0"/>
              </a:rPr>
              <a:t>Christopher Whaley, Ph.D., Policy Researcher, RAND Corp</a:t>
            </a:r>
          </a:p>
        </p:txBody>
      </p:sp>
      <p:sp>
        <p:nvSpPr>
          <p:cNvPr id="3" name="TextBox 2">
            <a:extLst>
              <a:ext uri="{FF2B5EF4-FFF2-40B4-BE49-F238E27FC236}">
                <a16:creationId xmlns:a16="http://schemas.microsoft.com/office/drawing/2014/main" id="{458EFEB5-E597-4D0D-8A68-DFC884A8D4F0}"/>
              </a:ext>
            </a:extLst>
          </p:cNvPr>
          <p:cNvSpPr txBox="1"/>
          <p:nvPr/>
        </p:nvSpPr>
        <p:spPr>
          <a:xfrm>
            <a:off x="3333670" y="6617441"/>
            <a:ext cx="606684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entury Gothic" panose="020B0502020202020204"/>
                <a:ea typeface="+mn-ea"/>
                <a:cs typeface="+mn-cs"/>
              </a:rPr>
              <a:t>The contents represent the views of the authors and not the organization or it’s funders</a:t>
            </a:r>
          </a:p>
        </p:txBody>
      </p:sp>
    </p:spTree>
    <p:extLst>
      <p:ext uri="{BB962C8B-B14F-4D97-AF65-F5344CB8AC3E}">
        <p14:creationId xmlns:p14="http://schemas.microsoft.com/office/powerpoint/2010/main" val="4254612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649" y="1129502"/>
            <a:ext cx="11500701" cy="1293028"/>
          </a:xfrm>
        </p:spPr>
        <p:txBody>
          <a:bodyPr>
            <a:normAutofit fontScale="90000"/>
          </a:bodyPr>
          <a:lstStyle/>
          <a:p>
            <a:pPr algn="ctr"/>
            <a:r>
              <a:rPr lang="en-US" b="1" dirty="0">
                <a:solidFill>
                  <a:schemeClr val="tx1"/>
                </a:solidFill>
              </a:rPr>
              <a:t>Question-Part A:</a:t>
            </a:r>
            <a:r>
              <a:rPr lang="en-US" dirty="0">
                <a:solidFill>
                  <a:schemeClr val="tx1"/>
                </a:solidFill>
              </a:rPr>
              <a:t> Are Hospital Prices High In Indiana?</a:t>
            </a:r>
            <a:br>
              <a:rPr lang="en-US" dirty="0">
                <a:solidFill>
                  <a:schemeClr val="tx1"/>
                </a:solidFill>
              </a:rPr>
            </a:br>
            <a:r>
              <a:rPr lang="en-US" dirty="0">
                <a:solidFill>
                  <a:schemeClr val="tx1"/>
                </a:solidFill>
              </a:rPr>
              <a:t>Price Transparency Analysis</a:t>
            </a:r>
          </a:p>
        </p:txBody>
      </p:sp>
      <p:graphicFrame>
        <p:nvGraphicFramePr>
          <p:cNvPr id="6" name="Content Placeholder 5"/>
          <p:cNvGraphicFramePr>
            <a:graphicFrameLocks noGrp="1"/>
          </p:cNvGraphicFramePr>
          <p:nvPr>
            <p:ph idx="4294967295"/>
            <p:extLst/>
          </p:nvPr>
        </p:nvGraphicFramePr>
        <p:xfrm>
          <a:off x="947529" y="2298848"/>
          <a:ext cx="8229600" cy="408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1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9A71179D-4FA9-4189-B93C-91C9F53C35C6}"/>
                                            </p:graphicEl>
                                          </p:spTgt>
                                        </p:tgtEl>
                                        <p:attrNameLst>
                                          <p:attrName>style.visibility</p:attrName>
                                        </p:attrNameLst>
                                      </p:cBhvr>
                                      <p:to>
                                        <p:strVal val="visible"/>
                                      </p:to>
                                    </p:set>
                                    <p:anim calcmode="lin" valueType="num">
                                      <p:cBhvr additive="base">
                                        <p:cTn id="7" dur="500" fill="hold"/>
                                        <p:tgtEl>
                                          <p:spTgt spid="6">
                                            <p:graphicEl>
                                              <a:dgm id="{9A71179D-4FA9-4189-B93C-91C9F53C35C6}"/>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9A71179D-4FA9-4189-B93C-91C9F53C35C6}"/>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673E0D21-9D9B-4189-BBD4-738581A0AF11}"/>
                                            </p:graphicEl>
                                          </p:spTgt>
                                        </p:tgtEl>
                                        <p:attrNameLst>
                                          <p:attrName>style.visibility</p:attrName>
                                        </p:attrNameLst>
                                      </p:cBhvr>
                                      <p:to>
                                        <p:strVal val="visible"/>
                                      </p:to>
                                    </p:set>
                                    <p:anim calcmode="lin" valueType="num">
                                      <p:cBhvr additive="base">
                                        <p:cTn id="13" dur="500" fill="hold"/>
                                        <p:tgtEl>
                                          <p:spTgt spid="6">
                                            <p:graphicEl>
                                              <a:dgm id="{673E0D21-9D9B-4189-BBD4-738581A0AF11}"/>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673E0D21-9D9B-4189-BBD4-738581A0AF11}"/>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814" y="286147"/>
            <a:ext cx="10820400" cy="1293028"/>
          </a:xfrm>
        </p:spPr>
        <p:txBody>
          <a:bodyPr>
            <a:normAutofit fontScale="90000"/>
          </a:bodyPr>
          <a:lstStyle/>
          <a:p>
            <a:pPr algn="ctr"/>
            <a:r>
              <a:rPr lang="en-US" dirty="0">
                <a:solidFill>
                  <a:schemeClr val="tx1"/>
                </a:solidFill>
              </a:rPr>
              <a:t>The Rationale For Using Medicare to Level Set All Commercial Hospital Payments</a:t>
            </a:r>
          </a:p>
        </p:txBody>
      </p:sp>
      <p:graphicFrame>
        <p:nvGraphicFramePr>
          <p:cNvPr id="4" name="Content Placeholder 3"/>
          <p:cNvGraphicFramePr>
            <a:graphicFrameLocks noGrp="1"/>
          </p:cNvGraphicFramePr>
          <p:nvPr>
            <p:ph idx="1"/>
            <p:extLst/>
          </p:nvPr>
        </p:nvGraphicFramePr>
        <p:xfrm>
          <a:off x="-304720" y="1790379"/>
          <a:ext cx="12149139" cy="4743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8626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014" y="190360"/>
            <a:ext cx="10820400" cy="1293028"/>
          </a:xfrm>
        </p:spPr>
        <p:txBody>
          <a:bodyPr>
            <a:normAutofit fontScale="90000"/>
          </a:bodyPr>
          <a:lstStyle/>
          <a:p>
            <a:pPr algn="ctr"/>
            <a:r>
              <a:rPr lang="en-US" sz="2800" b="1" dirty="0">
                <a:solidFill>
                  <a:schemeClr val="tx1"/>
                </a:solidFill>
                <a:latin typeface="+mn-lt"/>
              </a:rPr>
              <a:t>RAND Study 1.0 Study Findings</a:t>
            </a:r>
            <a:br>
              <a:rPr lang="en-US" sz="3200" b="1" dirty="0">
                <a:solidFill>
                  <a:schemeClr val="tx1"/>
                </a:solidFill>
                <a:latin typeface="+mn-lt"/>
              </a:rPr>
            </a:br>
            <a:r>
              <a:rPr lang="en-US" sz="3100" cap="none" dirty="0">
                <a:solidFill>
                  <a:schemeClr val="tx1"/>
                </a:solidFill>
              </a:rPr>
              <a:t>Indiana Commercial Hospital Allowable Prices Paid as a Percent of What Medicare Would Have Paid for the Same Services</a:t>
            </a:r>
            <a:br>
              <a:rPr lang="en-US" sz="3200" dirty="0">
                <a:solidFill>
                  <a:schemeClr val="tx1"/>
                </a:solidFill>
              </a:rPr>
            </a:br>
            <a:endParaRPr lang="en-US" sz="2000" b="1" dirty="0">
              <a:solidFill>
                <a:schemeClr val="tx1"/>
              </a:solidFill>
            </a:endParaRPr>
          </a:p>
        </p:txBody>
      </p:sp>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1941520" y="1805947"/>
            <a:ext cx="7940660" cy="4702764"/>
          </a:xfrm>
          <a:prstGeom prst="rect">
            <a:avLst/>
          </a:prstGeom>
        </p:spPr>
      </p:pic>
      <p:sp>
        <p:nvSpPr>
          <p:cNvPr id="4" name="TextBox 3"/>
          <p:cNvSpPr txBox="1"/>
          <p:nvPr/>
        </p:nvSpPr>
        <p:spPr>
          <a:xfrm>
            <a:off x="4767271" y="6558256"/>
            <a:ext cx="3693238" cy="261610"/>
          </a:xfrm>
          <a:prstGeom prst="rect">
            <a:avLst/>
          </a:prstGeom>
          <a:noFill/>
        </p:spPr>
        <p:txBody>
          <a:bodyPr wrap="square" rtlCol="0">
            <a:spAutoFit/>
          </a:bodyPr>
          <a:lstStyle/>
          <a:p>
            <a:pPr defTabSz="342900"/>
            <a:r>
              <a:rPr lang="en-US" sz="1100" dirty="0">
                <a:solidFill>
                  <a:prstClr val="black"/>
                </a:solidFill>
              </a:rPr>
              <a:t>Source: White, 2017, Hospital Prices in Indiana.</a:t>
            </a:r>
          </a:p>
        </p:txBody>
      </p:sp>
      <p:sp>
        <p:nvSpPr>
          <p:cNvPr id="5" name="TextBox 4"/>
          <p:cNvSpPr txBox="1"/>
          <p:nvPr/>
        </p:nvSpPr>
        <p:spPr>
          <a:xfrm>
            <a:off x="3214696" y="1483388"/>
            <a:ext cx="1068935" cy="461665"/>
          </a:xfrm>
          <a:prstGeom prst="rect">
            <a:avLst/>
          </a:prstGeom>
          <a:noFill/>
        </p:spPr>
        <p:txBody>
          <a:bodyPr wrap="square" rtlCol="0">
            <a:spAutoFit/>
          </a:bodyPr>
          <a:lstStyle/>
          <a:p>
            <a:pPr algn="ctr"/>
            <a:r>
              <a:rPr lang="en-US" sz="2400" b="1" dirty="0"/>
              <a:t>272%</a:t>
            </a:r>
          </a:p>
        </p:txBody>
      </p:sp>
      <p:sp>
        <p:nvSpPr>
          <p:cNvPr id="6" name="TextBox 5"/>
          <p:cNvSpPr txBox="1"/>
          <p:nvPr/>
        </p:nvSpPr>
        <p:spPr>
          <a:xfrm>
            <a:off x="5576200" y="3508357"/>
            <a:ext cx="1176615" cy="461665"/>
          </a:xfrm>
          <a:prstGeom prst="rect">
            <a:avLst/>
          </a:prstGeom>
          <a:noFill/>
        </p:spPr>
        <p:txBody>
          <a:bodyPr wrap="square" rtlCol="0">
            <a:spAutoFit/>
          </a:bodyPr>
          <a:lstStyle/>
          <a:p>
            <a:r>
              <a:rPr lang="en-US" sz="2400" b="1" dirty="0"/>
              <a:t>217%</a:t>
            </a:r>
          </a:p>
        </p:txBody>
      </p:sp>
      <p:sp>
        <p:nvSpPr>
          <p:cNvPr id="7" name="TextBox 6"/>
          <p:cNvSpPr txBox="1"/>
          <p:nvPr/>
        </p:nvSpPr>
        <p:spPr>
          <a:xfrm>
            <a:off x="7866975" y="3422650"/>
            <a:ext cx="1068935" cy="461665"/>
          </a:xfrm>
          <a:prstGeom prst="rect">
            <a:avLst/>
          </a:prstGeom>
          <a:noFill/>
        </p:spPr>
        <p:txBody>
          <a:bodyPr wrap="square" rtlCol="0">
            <a:spAutoFit/>
          </a:bodyPr>
          <a:lstStyle/>
          <a:p>
            <a:pPr algn="ctr"/>
            <a:r>
              <a:rPr lang="en-US" sz="2400" b="1" dirty="0"/>
              <a:t>358%</a:t>
            </a:r>
          </a:p>
        </p:txBody>
      </p:sp>
    </p:spTree>
    <p:extLst>
      <p:ext uri="{BB962C8B-B14F-4D97-AF65-F5344CB8AC3E}">
        <p14:creationId xmlns:p14="http://schemas.microsoft.com/office/powerpoint/2010/main" val="1647491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50" y="381789"/>
            <a:ext cx="10820400" cy="1293028"/>
          </a:xfrm>
        </p:spPr>
        <p:txBody>
          <a:bodyPr>
            <a:normAutofit/>
          </a:bodyPr>
          <a:lstStyle/>
          <a:p>
            <a:pPr algn="ctr"/>
            <a:r>
              <a:rPr lang="en-US" sz="3200" b="1" dirty="0">
                <a:solidFill>
                  <a:schemeClr val="tx1"/>
                </a:solidFill>
              </a:rPr>
              <a:t>RAND 1.0 Study Findings</a:t>
            </a:r>
            <a:br>
              <a:rPr lang="en-US" sz="3200" b="1" dirty="0">
                <a:solidFill>
                  <a:schemeClr val="tx1"/>
                </a:solidFill>
              </a:rPr>
            </a:br>
            <a:r>
              <a:rPr lang="en-US" sz="3600" cap="none" dirty="0">
                <a:solidFill>
                  <a:schemeClr val="tx1"/>
                </a:solidFill>
              </a:rPr>
              <a:t>Relative Prices are </a:t>
            </a:r>
            <a:r>
              <a:rPr lang="en-US" sz="3600" b="1" cap="none" dirty="0">
                <a:solidFill>
                  <a:schemeClr val="tx1"/>
                </a:solidFill>
              </a:rPr>
              <a:t>Trending Up </a:t>
            </a:r>
            <a:r>
              <a:rPr lang="en-US" sz="3600" cap="none" dirty="0">
                <a:solidFill>
                  <a:schemeClr val="tx1"/>
                </a:solidFill>
              </a:rPr>
              <a:t>Away From Medicare</a:t>
            </a:r>
            <a:endParaRPr lang="en-US" sz="3600" dirty="0">
              <a:solidFill>
                <a:schemeClr val="tx1"/>
              </a:solidFill>
            </a:endParaRP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1313971" y="1383126"/>
            <a:ext cx="9500079" cy="4918850"/>
          </a:xfrm>
          <a:prstGeom prst="rect">
            <a:avLst/>
          </a:prstGeom>
        </p:spPr>
      </p:pic>
      <p:sp>
        <p:nvSpPr>
          <p:cNvPr id="5" name="TextBox 4"/>
          <p:cNvSpPr txBox="1"/>
          <p:nvPr/>
        </p:nvSpPr>
        <p:spPr>
          <a:xfrm>
            <a:off x="4704871" y="6530576"/>
            <a:ext cx="3938007" cy="261610"/>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entury Gothic" panose="020B0502020202020204"/>
                <a:ea typeface="+mn-ea"/>
                <a:cs typeface="+mn-cs"/>
              </a:rPr>
              <a:t>Source: White, 2017, Hospital Prices in Indiana.</a:t>
            </a:r>
          </a:p>
        </p:txBody>
      </p:sp>
    </p:spTree>
    <p:extLst>
      <p:ext uri="{BB962C8B-B14F-4D97-AF65-F5344CB8AC3E}">
        <p14:creationId xmlns:p14="http://schemas.microsoft.com/office/powerpoint/2010/main" val="2158372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ED1500-8CB4-4FE4-9B55-C7EC157BE763}"/>
              </a:ext>
            </a:extLst>
          </p:cNvPr>
          <p:cNvSpPr txBox="1"/>
          <p:nvPr/>
        </p:nvSpPr>
        <p:spPr>
          <a:xfrm>
            <a:off x="874232" y="3034413"/>
            <a:ext cx="10864850" cy="2739211"/>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We have created a webpage that includes everything: RAND 2.0 National Hospital Price Transparency Report, Rand 2.0 Supplement Database, RAND 2.0 Interactive Map Tool, News, Sign up for RAND 3.0, FAQ for RAND 3.0 and more: </a:t>
            </a:r>
          </a:p>
          <a:p>
            <a:r>
              <a:rPr lang="en-US" sz="2800" dirty="0">
                <a:latin typeface="Calibri" panose="020F0502020204030204" pitchFamily="34" charset="0"/>
                <a:cs typeface="Calibri" panose="020F0502020204030204" pitchFamily="34" charset="0"/>
                <a:hlinkClick r:id="rId2"/>
              </a:rPr>
              <a:t>www.employerPTP.org</a:t>
            </a:r>
            <a:endParaRPr lang="en-US" sz="28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You may also find the full report and supplement database on the RAND website:</a:t>
            </a:r>
          </a:p>
          <a:p>
            <a:r>
              <a:rPr lang="en-US" sz="2400" dirty="0">
                <a:latin typeface="Calibri" panose="020F0502020204030204" pitchFamily="34" charset="0"/>
                <a:cs typeface="Calibri" panose="020F0502020204030204" pitchFamily="34" charset="0"/>
                <a:hlinkClick r:id="rId3"/>
              </a:rPr>
              <a:t>https://www.rand.org/pubs/research_reports/RR3033.html</a:t>
            </a:r>
            <a:endParaRPr lang="en-US" sz="2400" dirty="0">
              <a:solidFill>
                <a:schemeClr val="accent5">
                  <a:lumMod val="75000"/>
                </a:schemeClr>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516C833-4848-47FD-8F01-5F8567B29076}"/>
              </a:ext>
            </a:extLst>
          </p:cNvPr>
          <p:cNvSpPr txBox="1"/>
          <p:nvPr/>
        </p:nvSpPr>
        <p:spPr>
          <a:xfrm>
            <a:off x="540327" y="1306354"/>
            <a:ext cx="10210800" cy="1538883"/>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Part B: </a:t>
            </a:r>
            <a:r>
              <a:rPr lang="en-US" sz="3600" dirty="0">
                <a:latin typeface="Calibri" panose="020F0502020204030204" pitchFamily="34" charset="0"/>
                <a:cs typeface="Calibri" panose="020F0502020204030204" pitchFamily="34" charset="0"/>
              </a:rPr>
              <a:t>How Does Indiana Compare to other States: RAND 2.0 Study was Published on May 9, 2019</a:t>
            </a:r>
            <a:endParaRPr lang="en-US" sz="40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75292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25116-53CF-4CF0-AA3C-E2D784FA602E}"/>
              </a:ext>
            </a:extLst>
          </p:cNvPr>
          <p:cNvSpPr>
            <a:spLocks noGrp="1"/>
          </p:cNvSpPr>
          <p:nvPr>
            <p:ph type="title"/>
          </p:nvPr>
        </p:nvSpPr>
        <p:spPr>
          <a:xfrm>
            <a:off x="742950" y="237381"/>
            <a:ext cx="10820400" cy="659611"/>
          </a:xfrm>
        </p:spPr>
        <p:txBody>
          <a:bodyPr/>
          <a:lstStyle/>
          <a:p>
            <a:r>
              <a:rPr lang="en-US" altLang="en-US" sz="3600" cap="none" dirty="0">
                <a:solidFill>
                  <a:schemeClr val="tx1"/>
                </a:solidFill>
                <a:latin typeface="Arial" panose="020B0604020202020204" pitchFamily="34" charset="0"/>
              </a:rPr>
              <a:t>Our Study Made National &amp; Local News…over 30 News Outlets, including:</a:t>
            </a:r>
            <a:endParaRPr lang="en-US" sz="3600" dirty="0"/>
          </a:p>
        </p:txBody>
      </p:sp>
      <p:sp>
        <p:nvSpPr>
          <p:cNvPr id="3" name="Content Placeholder 2">
            <a:extLst>
              <a:ext uri="{FF2B5EF4-FFF2-40B4-BE49-F238E27FC236}">
                <a16:creationId xmlns:a16="http://schemas.microsoft.com/office/drawing/2014/main" id="{ED083563-3D21-4BD4-B2B9-8EFA36181564}"/>
              </a:ext>
            </a:extLst>
          </p:cNvPr>
          <p:cNvSpPr>
            <a:spLocks noGrp="1"/>
          </p:cNvSpPr>
          <p:nvPr>
            <p:ph idx="1"/>
          </p:nvPr>
        </p:nvSpPr>
        <p:spPr>
          <a:xfrm>
            <a:off x="1149926" y="1440874"/>
            <a:ext cx="10820400" cy="5472544"/>
          </a:xfrm>
        </p:spPr>
        <p:txBody>
          <a:bodyPr>
            <a:normAutofit fontScale="47500" lnSpcReduction="20000"/>
          </a:bodyPr>
          <a:lstStyle/>
          <a:p>
            <a:pPr>
              <a:lnSpc>
                <a:spcPct val="120000"/>
              </a:lnSpc>
            </a:pPr>
            <a:r>
              <a:rPr lang="en-US" sz="3200" dirty="0">
                <a:solidFill>
                  <a:srgbClr val="5BB531"/>
                </a:solidFill>
                <a:latin typeface="Roboto"/>
                <a:hlinkClick r:id="rId2">
                  <a:extLst>
                    <a:ext uri="{A12FA001-AC4F-418D-AE19-62706E023703}">
                      <ahyp:hlinkClr xmlns:ahyp="http://schemas.microsoft.com/office/drawing/2018/hyperlinkcolor" val="tx"/>
                    </a:ext>
                  </a:extLst>
                </a:hlinkClick>
              </a:rPr>
              <a:t>Many Hospitals Charge Double or Even Triple What Medicare Would Pay</a:t>
            </a:r>
            <a:br>
              <a:rPr lang="en-US" sz="3200" dirty="0">
                <a:solidFill>
                  <a:srgbClr val="333333"/>
                </a:solidFill>
                <a:latin typeface="Roboto"/>
              </a:rPr>
            </a:br>
            <a:r>
              <a:rPr lang="en-US" sz="3200" b="1" dirty="0">
                <a:solidFill>
                  <a:srgbClr val="333333"/>
                </a:solidFill>
                <a:latin typeface="Roboto"/>
              </a:rPr>
              <a:t>The New York Times</a:t>
            </a:r>
            <a:r>
              <a:rPr lang="en-US" sz="3200" dirty="0">
                <a:solidFill>
                  <a:srgbClr val="333333"/>
                </a:solidFill>
                <a:latin typeface="Roboto"/>
              </a:rPr>
              <a:t>, May 9, 2019</a:t>
            </a:r>
          </a:p>
          <a:p>
            <a:pPr>
              <a:lnSpc>
                <a:spcPct val="120000"/>
              </a:lnSpc>
            </a:pPr>
            <a:r>
              <a:rPr lang="en-US" sz="3200" dirty="0">
                <a:solidFill>
                  <a:srgbClr val="5BB531"/>
                </a:solidFill>
                <a:latin typeface="Roboto"/>
                <a:hlinkClick r:id="rId3">
                  <a:extLst>
                    <a:ext uri="{A12FA001-AC4F-418D-AE19-62706E023703}">
                      <ahyp:hlinkClr xmlns:ahyp="http://schemas.microsoft.com/office/drawing/2018/hyperlinkcolor" val="tx"/>
                    </a:ext>
                  </a:extLst>
                </a:hlinkClick>
              </a:rPr>
              <a:t>Study: Employers Pay 240% More Than Medicare For Hospital Care</a:t>
            </a:r>
            <a:br>
              <a:rPr lang="en-US" sz="3200" dirty="0">
                <a:solidFill>
                  <a:srgbClr val="333333"/>
                </a:solidFill>
                <a:latin typeface="Roboto"/>
              </a:rPr>
            </a:br>
            <a:r>
              <a:rPr lang="en-US" sz="3200" b="1" dirty="0">
                <a:solidFill>
                  <a:srgbClr val="333333"/>
                </a:solidFill>
                <a:latin typeface="Roboto"/>
              </a:rPr>
              <a:t>Forbes</a:t>
            </a:r>
            <a:r>
              <a:rPr lang="en-US" sz="3200" dirty="0">
                <a:solidFill>
                  <a:srgbClr val="333333"/>
                </a:solidFill>
                <a:latin typeface="Roboto"/>
              </a:rPr>
              <a:t>, May 9, 2019</a:t>
            </a:r>
          </a:p>
          <a:p>
            <a:pPr>
              <a:lnSpc>
                <a:spcPct val="120000"/>
              </a:lnSpc>
            </a:pPr>
            <a:r>
              <a:rPr lang="en-US" sz="3200" dirty="0">
                <a:solidFill>
                  <a:srgbClr val="5BB531"/>
                </a:solidFill>
                <a:latin typeface="Roboto"/>
                <a:hlinkClick r:id="rId4">
                  <a:extLst>
                    <a:ext uri="{A12FA001-AC4F-418D-AE19-62706E023703}">
                      <ahyp:hlinkClr xmlns:ahyp="http://schemas.microsoft.com/office/drawing/2018/hyperlinkcolor" val="tx"/>
                    </a:ext>
                  </a:extLst>
                </a:hlinkClick>
              </a:rPr>
              <a:t>What Employers Pay Hospitals Varies Widely, Study Finds</a:t>
            </a:r>
            <a:br>
              <a:rPr lang="en-US" sz="3200" dirty="0">
                <a:solidFill>
                  <a:srgbClr val="333333"/>
                </a:solidFill>
                <a:latin typeface="Roboto"/>
              </a:rPr>
            </a:br>
            <a:r>
              <a:rPr lang="en-US" sz="3200" b="1" dirty="0">
                <a:solidFill>
                  <a:srgbClr val="333333"/>
                </a:solidFill>
                <a:latin typeface="Roboto"/>
              </a:rPr>
              <a:t>Wall Street Journal</a:t>
            </a:r>
            <a:r>
              <a:rPr lang="en-US" sz="3200" dirty="0">
                <a:solidFill>
                  <a:srgbClr val="333333"/>
                </a:solidFill>
                <a:latin typeface="Roboto"/>
              </a:rPr>
              <a:t>, May 9, 2019</a:t>
            </a:r>
          </a:p>
          <a:p>
            <a:pPr>
              <a:lnSpc>
                <a:spcPct val="120000"/>
              </a:lnSpc>
            </a:pPr>
            <a:r>
              <a:rPr lang="en-US" sz="3200" dirty="0">
                <a:solidFill>
                  <a:srgbClr val="5BB531"/>
                </a:solidFill>
                <a:latin typeface="Roboto"/>
                <a:hlinkClick r:id="rId5">
                  <a:extLst>
                    <a:ext uri="{A12FA001-AC4F-418D-AE19-62706E023703}">
                      <ahyp:hlinkClr xmlns:ahyp="http://schemas.microsoft.com/office/drawing/2018/hyperlinkcolor" val="tx"/>
                    </a:ext>
                  </a:extLst>
                </a:hlinkClick>
              </a:rPr>
              <a:t>Employer Health Plans Pay Hospitals 241% of What Medicare Would Pay </a:t>
            </a:r>
            <a:br>
              <a:rPr lang="en-US" sz="3200" dirty="0">
                <a:solidFill>
                  <a:srgbClr val="333333"/>
                </a:solidFill>
                <a:latin typeface="Roboto"/>
              </a:rPr>
            </a:br>
            <a:r>
              <a:rPr lang="en-US" sz="3200" dirty="0">
                <a:solidFill>
                  <a:srgbClr val="333333"/>
                </a:solidFill>
                <a:latin typeface="Roboto"/>
              </a:rPr>
              <a:t>Modern Healthcare, May 9, 2019</a:t>
            </a:r>
          </a:p>
          <a:p>
            <a:pPr>
              <a:lnSpc>
                <a:spcPct val="120000"/>
              </a:lnSpc>
            </a:pPr>
            <a:r>
              <a:rPr lang="en-US" sz="3200" dirty="0">
                <a:solidFill>
                  <a:srgbClr val="5BB531"/>
                </a:solidFill>
                <a:latin typeface="Roboto"/>
                <a:hlinkClick r:id="rId6">
                  <a:extLst>
                    <a:ext uri="{A12FA001-AC4F-418D-AE19-62706E023703}">
                      <ahyp:hlinkClr xmlns:ahyp="http://schemas.microsoft.com/office/drawing/2018/hyperlinkcolor" val="tx"/>
                    </a:ext>
                  </a:extLst>
                </a:hlinkClick>
              </a:rPr>
              <a:t>Private Insurers Paid Hospital 241% of what Medicare Would Have</a:t>
            </a:r>
            <a:br>
              <a:rPr lang="en-US" sz="3200" dirty="0">
                <a:solidFill>
                  <a:srgbClr val="333333"/>
                </a:solidFill>
                <a:latin typeface="Roboto"/>
              </a:rPr>
            </a:br>
            <a:r>
              <a:rPr lang="en-US" sz="3200" dirty="0" err="1">
                <a:solidFill>
                  <a:srgbClr val="333333"/>
                </a:solidFill>
                <a:latin typeface="Roboto"/>
              </a:rPr>
              <a:t>HealthLeaders</a:t>
            </a:r>
            <a:r>
              <a:rPr lang="en-US" sz="3200" dirty="0">
                <a:solidFill>
                  <a:srgbClr val="333333"/>
                </a:solidFill>
                <a:latin typeface="Roboto"/>
              </a:rPr>
              <a:t>, May 9, 2019</a:t>
            </a:r>
          </a:p>
          <a:p>
            <a:pPr>
              <a:lnSpc>
                <a:spcPct val="120000"/>
              </a:lnSpc>
            </a:pPr>
            <a:r>
              <a:rPr lang="en-US" sz="3200" dirty="0">
                <a:solidFill>
                  <a:srgbClr val="5BB531"/>
                </a:solidFill>
                <a:latin typeface="Roboto"/>
                <a:hlinkClick r:id="rId7">
                  <a:extLst>
                    <a:ext uri="{A12FA001-AC4F-418D-AE19-62706E023703}">
                      <ahyp:hlinkClr xmlns:ahyp="http://schemas.microsoft.com/office/drawing/2018/hyperlinkcolor" val="tx"/>
                    </a:ext>
                  </a:extLst>
                </a:hlinkClick>
              </a:rPr>
              <a:t>Private Plans Pay Hospital Prices 241% Higher Than Medicare, RAND Finds</a:t>
            </a:r>
            <a:br>
              <a:rPr lang="en-US" sz="3200" dirty="0">
                <a:solidFill>
                  <a:srgbClr val="333333"/>
                </a:solidFill>
                <a:latin typeface="Roboto"/>
              </a:rPr>
            </a:br>
            <a:r>
              <a:rPr lang="en-US" sz="3200" dirty="0">
                <a:solidFill>
                  <a:srgbClr val="333333"/>
                </a:solidFill>
                <a:latin typeface="Roboto"/>
              </a:rPr>
              <a:t>AJMC, May 9, 2019</a:t>
            </a:r>
          </a:p>
          <a:p>
            <a:pPr>
              <a:lnSpc>
                <a:spcPct val="120000"/>
              </a:lnSpc>
            </a:pPr>
            <a:r>
              <a:rPr lang="en-US" sz="3200" dirty="0">
                <a:solidFill>
                  <a:srgbClr val="5BB531"/>
                </a:solidFill>
                <a:latin typeface="Roboto"/>
                <a:hlinkClick r:id="rId8">
                  <a:extLst>
                    <a:ext uri="{A12FA001-AC4F-418D-AE19-62706E023703}">
                      <ahyp:hlinkClr xmlns:ahyp="http://schemas.microsoft.com/office/drawing/2018/hyperlinkcolor" val="tx"/>
                    </a:ext>
                  </a:extLst>
                </a:hlinkClick>
              </a:rPr>
              <a:t>Private Insurers Pay Hospitals 2.4 Times What Medicare Pays</a:t>
            </a:r>
            <a:br>
              <a:rPr lang="en-US" sz="3200" dirty="0">
                <a:solidFill>
                  <a:srgbClr val="333333"/>
                </a:solidFill>
                <a:latin typeface="Roboto"/>
              </a:rPr>
            </a:br>
            <a:r>
              <a:rPr lang="en-US" sz="3200" dirty="0">
                <a:solidFill>
                  <a:srgbClr val="333333"/>
                </a:solidFill>
                <a:latin typeface="Roboto"/>
              </a:rPr>
              <a:t>Becker’s Hospital Review, May 9, 2019</a:t>
            </a:r>
          </a:p>
          <a:p>
            <a:pPr>
              <a:lnSpc>
                <a:spcPct val="120000"/>
              </a:lnSpc>
            </a:pPr>
            <a:r>
              <a:rPr lang="en-US" sz="3200" dirty="0">
                <a:solidFill>
                  <a:srgbClr val="5BB531"/>
                </a:solidFill>
                <a:latin typeface="Roboto"/>
                <a:hlinkClick r:id="rId9">
                  <a:extLst>
                    <a:ext uri="{A12FA001-AC4F-418D-AE19-62706E023703}">
                      <ahyp:hlinkClr xmlns:ahyp="http://schemas.microsoft.com/office/drawing/2018/hyperlinkcolor" val="tx"/>
                    </a:ext>
                  </a:extLst>
                </a:hlinkClick>
              </a:rPr>
              <a:t>Market Muscle: Study Uncovers Differences Between Medicare And Private Insurers</a:t>
            </a:r>
            <a:br>
              <a:rPr lang="en-US" sz="3200" dirty="0">
                <a:solidFill>
                  <a:srgbClr val="333333"/>
                </a:solidFill>
                <a:latin typeface="Roboto"/>
              </a:rPr>
            </a:br>
            <a:r>
              <a:rPr lang="en-US" sz="3200" dirty="0">
                <a:solidFill>
                  <a:srgbClr val="333333"/>
                </a:solidFill>
                <a:latin typeface="Roboto"/>
              </a:rPr>
              <a:t>Kaiser Health News, May 9, 2019</a:t>
            </a:r>
          </a:p>
          <a:p>
            <a:pPr>
              <a:lnSpc>
                <a:spcPct val="120000"/>
              </a:lnSpc>
            </a:pPr>
            <a:r>
              <a:rPr lang="en-US" sz="3200" dirty="0">
                <a:solidFill>
                  <a:srgbClr val="5BB531"/>
                </a:solidFill>
                <a:latin typeface="Roboto"/>
                <a:hlinkClick r:id="rId10">
                  <a:extLst>
                    <a:ext uri="{A12FA001-AC4F-418D-AE19-62706E023703}">
                      <ahyp:hlinkClr xmlns:ahyp="http://schemas.microsoft.com/office/drawing/2018/hyperlinkcolor" val="tx"/>
                    </a:ext>
                  </a:extLst>
                </a:hlinkClick>
              </a:rPr>
              <a:t>Study: Indiana hospitals charge private health plans 311% of what Medicare would pay</a:t>
            </a:r>
            <a:br>
              <a:rPr lang="en-US" sz="3200" dirty="0">
                <a:solidFill>
                  <a:srgbClr val="333333"/>
                </a:solidFill>
                <a:latin typeface="Roboto"/>
              </a:rPr>
            </a:br>
            <a:r>
              <a:rPr lang="en-US" sz="3200" dirty="0">
                <a:solidFill>
                  <a:srgbClr val="333333"/>
                </a:solidFill>
                <a:latin typeface="Roboto"/>
              </a:rPr>
              <a:t>Indianapolis Business Journal, May 9, 2019</a:t>
            </a:r>
          </a:p>
          <a:p>
            <a:endParaRPr lang="en-US" dirty="0"/>
          </a:p>
        </p:txBody>
      </p:sp>
    </p:spTree>
    <p:extLst>
      <p:ext uri="{BB962C8B-B14F-4D97-AF65-F5344CB8AC3E}">
        <p14:creationId xmlns:p14="http://schemas.microsoft.com/office/powerpoint/2010/main" val="3454975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EF6E5-1F29-42F4-9463-1A28F276ACCB}"/>
              </a:ext>
            </a:extLst>
          </p:cNvPr>
          <p:cNvSpPr>
            <a:spLocks noGrp="1"/>
          </p:cNvSpPr>
          <p:nvPr>
            <p:ph type="title"/>
          </p:nvPr>
        </p:nvSpPr>
        <p:spPr>
          <a:xfrm>
            <a:off x="685800" y="1023716"/>
            <a:ext cx="10820400" cy="1293028"/>
          </a:xfrm>
        </p:spPr>
        <p:txBody>
          <a:bodyPr/>
          <a:lstStyle/>
          <a:p>
            <a:r>
              <a:rPr lang="en-US" dirty="0">
                <a:solidFill>
                  <a:schemeClr val="tx1"/>
                </a:solidFill>
              </a:rPr>
              <a:t>Interactive Map of US Hospital Prices</a:t>
            </a:r>
            <a:br>
              <a:rPr lang="en-US" dirty="0"/>
            </a:br>
            <a:r>
              <a:rPr lang="en-US" sz="3200" cap="none" dirty="0"/>
              <a:t>employerptp.org</a:t>
            </a:r>
            <a:endParaRPr lang="en-US" dirty="0"/>
          </a:p>
        </p:txBody>
      </p:sp>
      <p:pic>
        <p:nvPicPr>
          <p:cNvPr id="4" name="Content Placeholder 3">
            <a:extLst>
              <a:ext uri="{FF2B5EF4-FFF2-40B4-BE49-F238E27FC236}">
                <a16:creationId xmlns:a16="http://schemas.microsoft.com/office/drawing/2014/main" id="{01753F63-3B56-40A2-B349-6E5E8707A0C8}"/>
              </a:ext>
            </a:extLst>
          </p:cNvPr>
          <p:cNvPicPr>
            <a:picLocks noGrp="1" noChangeAspect="1"/>
          </p:cNvPicPr>
          <p:nvPr>
            <p:ph idx="1"/>
          </p:nvPr>
        </p:nvPicPr>
        <p:blipFill>
          <a:blip r:embed="rId2"/>
          <a:stretch>
            <a:fillRect/>
          </a:stretch>
        </p:blipFill>
        <p:spPr>
          <a:xfrm>
            <a:off x="1056818" y="2601315"/>
            <a:ext cx="5333661" cy="3232969"/>
          </a:xfrm>
          <a:prstGeom prst="rect">
            <a:avLst/>
          </a:prstGeom>
        </p:spPr>
      </p:pic>
      <p:pic>
        <p:nvPicPr>
          <p:cNvPr id="5" name="Picture 4">
            <a:extLst>
              <a:ext uri="{FF2B5EF4-FFF2-40B4-BE49-F238E27FC236}">
                <a16:creationId xmlns:a16="http://schemas.microsoft.com/office/drawing/2014/main" id="{8AB19CDB-59AE-46B7-8463-A8BFC59915DF}"/>
              </a:ext>
            </a:extLst>
          </p:cNvPr>
          <p:cNvPicPr>
            <a:picLocks noChangeAspect="1"/>
          </p:cNvPicPr>
          <p:nvPr/>
        </p:nvPicPr>
        <p:blipFill>
          <a:blip r:embed="rId3"/>
          <a:stretch>
            <a:fillRect/>
          </a:stretch>
        </p:blipFill>
        <p:spPr>
          <a:xfrm>
            <a:off x="6939297" y="1790753"/>
            <a:ext cx="2992104" cy="4609750"/>
          </a:xfrm>
          <a:prstGeom prst="rect">
            <a:avLst/>
          </a:prstGeom>
        </p:spPr>
      </p:pic>
    </p:spTree>
    <p:extLst>
      <p:ext uri="{BB962C8B-B14F-4D97-AF65-F5344CB8AC3E}">
        <p14:creationId xmlns:p14="http://schemas.microsoft.com/office/powerpoint/2010/main" val="1854144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A3D8B2-F66B-BC4D-9914-87B9756B2EBC}"/>
              </a:ext>
            </a:extLst>
          </p:cNvPr>
          <p:cNvSpPr>
            <a:spLocks noGrp="1"/>
          </p:cNvSpPr>
          <p:nvPr>
            <p:ph type="title"/>
          </p:nvPr>
        </p:nvSpPr>
        <p:spPr>
          <a:xfrm>
            <a:off x="1200326" y="872613"/>
            <a:ext cx="9603275" cy="605991"/>
          </a:xfrm>
        </p:spPr>
        <p:txBody>
          <a:bodyPr>
            <a:normAutofit/>
          </a:bodyPr>
          <a:lstStyle/>
          <a:p>
            <a:pPr algn="ctr"/>
            <a:r>
              <a:rPr lang="en-US" sz="2400" i="1" dirty="0">
                <a:latin typeface="Arial" panose="020B0604020202020204" pitchFamily="34" charset="0"/>
                <a:cs typeface="Arial" panose="020B0604020202020204" pitchFamily="34" charset="0"/>
              </a:rPr>
              <a:t>Supplemental Information, Table 1</a:t>
            </a:r>
          </a:p>
        </p:txBody>
      </p:sp>
      <p:sp>
        <p:nvSpPr>
          <p:cNvPr id="5" name="TextBox 4">
            <a:extLst>
              <a:ext uri="{FF2B5EF4-FFF2-40B4-BE49-F238E27FC236}">
                <a16:creationId xmlns:a16="http://schemas.microsoft.com/office/drawing/2014/main" id="{F377BC89-1A91-664D-9177-422E09FC078A}"/>
              </a:ext>
            </a:extLst>
          </p:cNvPr>
          <p:cNvSpPr txBox="1"/>
          <p:nvPr/>
        </p:nvSpPr>
        <p:spPr>
          <a:xfrm>
            <a:off x="521641" y="6236240"/>
            <a:ext cx="11102908"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entury Gothic" panose="020B0502020202020204"/>
                <a:ea typeface="+mn-ea"/>
                <a:cs typeface="+mn-cs"/>
              </a:rPr>
              <a:t>Source: Derived from Supplement, White, 2019, Prices Paid to Hospitals by Private Health Plans are High Relative to Medicare and Vary Widely-Findings from an Employer-Led Transparency Initiative. Line of service information for inpatient and outpatient services in tables 4 and 5</a:t>
            </a:r>
          </a:p>
        </p:txBody>
      </p:sp>
      <p:sp>
        <p:nvSpPr>
          <p:cNvPr id="2" name="TextBox 1">
            <a:extLst>
              <a:ext uri="{FF2B5EF4-FFF2-40B4-BE49-F238E27FC236}">
                <a16:creationId xmlns:a16="http://schemas.microsoft.com/office/drawing/2014/main" id="{55CEA71F-779D-4157-BD25-2D2A23E4B0E8}"/>
              </a:ext>
            </a:extLst>
          </p:cNvPr>
          <p:cNvSpPr txBox="1"/>
          <p:nvPr/>
        </p:nvSpPr>
        <p:spPr>
          <a:xfrm>
            <a:off x="0" y="278275"/>
            <a:ext cx="1211890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RAND 2.0 SUPPLEMENTAL STUDY DATABASE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FREELY AVAILABLE</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6" name="Content Placeholder 5">
            <a:extLst>
              <a:ext uri="{FF2B5EF4-FFF2-40B4-BE49-F238E27FC236}">
                <a16:creationId xmlns:a16="http://schemas.microsoft.com/office/drawing/2014/main" id="{1BD9BC31-972D-6945-9994-4D69601F1D5B}"/>
              </a:ext>
            </a:extLst>
          </p:cNvPr>
          <p:cNvSpPr>
            <a:spLocks noGrp="1"/>
          </p:cNvSpPr>
          <p:nvPr>
            <p:ph idx="1"/>
          </p:nvPr>
        </p:nvSpPr>
        <p:spPr/>
        <p:txBody>
          <a:bodyPr/>
          <a:lstStyle/>
          <a:p>
            <a:endParaRPr lang="en-US" dirty="0"/>
          </a:p>
        </p:txBody>
      </p:sp>
      <p:graphicFrame>
        <p:nvGraphicFramePr>
          <p:cNvPr id="8" name="Content Placeholder 6">
            <a:extLst>
              <a:ext uri="{FF2B5EF4-FFF2-40B4-BE49-F238E27FC236}">
                <a16:creationId xmlns:a16="http://schemas.microsoft.com/office/drawing/2014/main" id="{67025133-C0EE-B447-B86C-4E23E2CCF875}"/>
              </a:ext>
            </a:extLst>
          </p:cNvPr>
          <p:cNvGraphicFramePr>
            <a:graphicFrameLocks/>
          </p:cNvGraphicFramePr>
          <p:nvPr>
            <p:extLst/>
          </p:nvPr>
        </p:nvGraphicFramePr>
        <p:xfrm>
          <a:off x="111782" y="1558364"/>
          <a:ext cx="11968436" cy="3918802"/>
        </p:xfrm>
        <a:graphic>
          <a:graphicData uri="http://schemas.openxmlformats.org/drawingml/2006/table">
            <a:tbl>
              <a:tblPr>
                <a:tableStyleId>{5C22544A-7EE6-4342-B048-85BDC9FD1C3A}</a:tableStyleId>
              </a:tblPr>
              <a:tblGrid>
                <a:gridCol w="769002">
                  <a:extLst>
                    <a:ext uri="{9D8B030D-6E8A-4147-A177-3AD203B41FA5}">
                      <a16:colId xmlns:a16="http://schemas.microsoft.com/office/drawing/2014/main" val="4017451483"/>
                    </a:ext>
                  </a:extLst>
                </a:gridCol>
                <a:gridCol w="702309">
                  <a:extLst>
                    <a:ext uri="{9D8B030D-6E8A-4147-A177-3AD203B41FA5}">
                      <a16:colId xmlns:a16="http://schemas.microsoft.com/office/drawing/2014/main" val="3874310820"/>
                    </a:ext>
                  </a:extLst>
                </a:gridCol>
                <a:gridCol w="674214">
                  <a:extLst>
                    <a:ext uri="{9D8B030D-6E8A-4147-A177-3AD203B41FA5}">
                      <a16:colId xmlns:a16="http://schemas.microsoft.com/office/drawing/2014/main" val="2989781825"/>
                    </a:ext>
                  </a:extLst>
                </a:gridCol>
                <a:gridCol w="814674">
                  <a:extLst>
                    <a:ext uri="{9D8B030D-6E8A-4147-A177-3AD203B41FA5}">
                      <a16:colId xmlns:a16="http://schemas.microsoft.com/office/drawing/2014/main" val="3034066799"/>
                    </a:ext>
                  </a:extLst>
                </a:gridCol>
                <a:gridCol w="814674">
                  <a:extLst>
                    <a:ext uri="{9D8B030D-6E8A-4147-A177-3AD203B41FA5}">
                      <a16:colId xmlns:a16="http://schemas.microsoft.com/office/drawing/2014/main" val="2189108310"/>
                    </a:ext>
                  </a:extLst>
                </a:gridCol>
                <a:gridCol w="814674">
                  <a:extLst>
                    <a:ext uri="{9D8B030D-6E8A-4147-A177-3AD203B41FA5}">
                      <a16:colId xmlns:a16="http://schemas.microsoft.com/office/drawing/2014/main" val="1997990188"/>
                    </a:ext>
                  </a:extLst>
                </a:gridCol>
                <a:gridCol w="861497">
                  <a:extLst>
                    <a:ext uri="{9D8B030D-6E8A-4147-A177-3AD203B41FA5}">
                      <a16:colId xmlns:a16="http://schemas.microsoft.com/office/drawing/2014/main" val="3449833796"/>
                    </a:ext>
                  </a:extLst>
                </a:gridCol>
                <a:gridCol w="814674">
                  <a:extLst>
                    <a:ext uri="{9D8B030D-6E8A-4147-A177-3AD203B41FA5}">
                      <a16:colId xmlns:a16="http://schemas.microsoft.com/office/drawing/2014/main" val="1890842372"/>
                    </a:ext>
                  </a:extLst>
                </a:gridCol>
                <a:gridCol w="814674">
                  <a:extLst>
                    <a:ext uri="{9D8B030D-6E8A-4147-A177-3AD203B41FA5}">
                      <a16:colId xmlns:a16="http://schemas.microsoft.com/office/drawing/2014/main" val="3400548610"/>
                    </a:ext>
                  </a:extLst>
                </a:gridCol>
                <a:gridCol w="814674">
                  <a:extLst>
                    <a:ext uri="{9D8B030D-6E8A-4147-A177-3AD203B41FA5}">
                      <a16:colId xmlns:a16="http://schemas.microsoft.com/office/drawing/2014/main" val="1450122846"/>
                    </a:ext>
                  </a:extLst>
                </a:gridCol>
                <a:gridCol w="814674">
                  <a:extLst>
                    <a:ext uri="{9D8B030D-6E8A-4147-A177-3AD203B41FA5}">
                      <a16:colId xmlns:a16="http://schemas.microsoft.com/office/drawing/2014/main" val="556130687"/>
                    </a:ext>
                  </a:extLst>
                </a:gridCol>
                <a:gridCol w="814674">
                  <a:extLst>
                    <a:ext uri="{9D8B030D-6E8A-4147-A177-3AD203B41FA5}">
                      <a16:colId xmlns:a16="http://schemas.microsoft.com/office/drawing/2014/main" val="4164746181"/>
                    </a:ext>
                  </a:extLst>
                </a:gridCol>
                <a:gridCol w="814674">
                  <a:extLst>
                    <a:ext uri="{9D8B030D-6E8A-4147-A177-3AD203B41FA5}">
                      <a16:colId xmlns:a16="http://schemas.microsoft.com/office/drawing/2014/main" val="167897276"/>
                    </a:ext>
                  </a:extLst>
                </a:gridCol>
                <a:gridCol w="814674">
                  <a:extLst>
                    <a:ext uri="{9D8B030D-6E8A-4147-A177-3AD203B41FA5}">
                      <a16:colId xmlns:a16="http://schemas.microsoft.com/office/drawing/2014/main" val="1483024538"/>
                    </a:ext>
                  </a:extLst>
                </a:gridCol>
                <a:gridCol w="814674">
                  <a:extLst>
                    <a:ext uri="{9D8B030D-6E8A-4147-A177-3AD203B41FA5}">
                      <a16:colId xmlns:a16="http://schemas.microsoft.com/office/drawing/2014/main" val="2045290863"/>
                    </a:ext>
                  </a:extLst>
                </a:gridCol>
              </a:tblGrid>
              <a:tr h="1489724">
                <a:tc>
                  <a:txBody>
                    <a:bodyPr/>
                    <a:lstStyle/>
                    <a:p>
                      <a:pPr algn="ctr" fontAlgn="b"/>
                      <a:r>
                        <a:rPr lang="en-US" sz="1300" u="none" strike="noStrike" dirty="0">
                          <a:effectLst/>
                        </a:rPr>
                        <a:t>Hospital name</a:t>
                      </a:r>
                      <a:endParaRPr lang="en-US" sz="1300" b="1" i="0" u="none" strike="noStrike" dirty="0">
                        <a:solidFill>
                          <a:srgbClr val="112277"/>
                        </a:solidFill>
                        <a:effectLst/>
                        <a:latin typeface="Arial" panose="020B0604020202020204" pitchFamily="34" charset="0"/>
                      </a:endParaRPr>
                    </a:p>
                  </a:txBody>
                  <a:tcPr marL="5584" marR="5584" marT="5584" marB="0" anchor="b">
                    <a:solidFill>
                      <a:schemeClr val="accent1">
                        <a:lumMod val="20000"/>
                        <a:lumOff val="80000"/>
                      </a:schemeClr>
                    </a:solidFill>
                  </a:tcPr>
                </a:tc>
                <a:tc>
                  <a:txBody>
                    <a:bodyPr/>
                    <a:lstStyle/>
                    <a:p>
                      <a:pPr algn="ctr" fontAlgn="b"/>
                      <a:r>
                        <a:rPr lang="en-US" sz="1300" u="none" strike="noStrike" dirty="0">
                          <a:effectLst/>
                        </a:rPr>
                        <a:t>Hospital Compare Star</a:t>
                      </a:r>
                      <a:endParaRPr lang="en-US" sz="1300" b="1" i="0" u="none" strike="noStrike" dirty="0">
                        <a:solidFill>
                          <a:srgbClr val="112277"/>
                        </a:solidFill>
                        <a:effectLst/>
                        <a:latin typeface="Arial" panose="020B0604020202020204" pitchFamily="34" charset="0"/>
                      </a:endParaRPr>
                    </a:p>
                  </a:txBody>
                  <a:tcPr marL="5584" marR="5584" marT="5584" marB="0" anchor="b">
                    <a:solidFill>
                      <a:schemeClr val="accent1">
                        <a:lumMod val="20000"/>
                        <a:lumOff val="80000"/>
                      </a:schemeClr>
                    </a:solidFill>
                  </a:tcPr>
                </a:tc>
                <a:tc>
                  <a:txBody>
                    <a:bodyPr/>
                    <a:lstStyle/>
                    <a:p>
                      <a:pPr algn="ctr" fontAlgn="b"/>
                      <a:r>
                        <a:rPr lang="en-US" sz="1300" u="none" strike="noStrike" dirty="0">
                          <a:effectLst/>
                        </a:rPr>
                        <a:t>Number</a:t>
                      </a:r>
                      <a:br>
                        <a:rPr lang="en-US" sz="1300" u="none" strike="noStrike" dirty="0">
                          <a:effectLst/>
                        </a:rPr>
                      </a:br>
                      <a:r>
                        <a:rPr lang="en-US" sz="1300" u="none" strike="noStrike" dirty="0">
                          <a:effectLst/>
                        </a:rPr>
                        <a:t>of</a:t>
                      </a:r>
                      <a:br>
                        <a:rPr lang="en-US" sz="1300" u="none" strike="noStrike" dirty="0">
                          <a:effectLst/>
                        </a:rPr>
                      </a:br>
                      <a:r>
                        <a:rPr lang="en-US" sz="1300" u="none" strike="noStrike" dirty="0" err="1">
                          <a:effectLst/>
                        </a:rPr>
                        <a:t>Outpt</a:t>
                      </a:r>
                      <a:r>
                        <a:rPr lang="en-US" sz="1300" u="none" strike="noStrike" dirty="0">
                          <a:effectLst/>
                        </a:rPr>
                        <a:t>.</a:t>
                      </a:r>
                      <a:br>
                        <a:rPr lang="en-US" sz="1300" u="none" strike="noStrike" dirty="0">
                          <a:effectLst/>
                        </a:rPr>
                      </a:br>
                      <a:r>
                        <a:rPr lang="en-US" sz="1300" u="none" strike="noStrike" dirty="0">
                          <a:effectLst/>
                        </a:rPr>
                        <a:t>services</a:t>
                      </a:r>
                      <a:endParaRPr lang="en-US" sz="1300" b="1" i="0" u="none" strike="noStrike" dirty="0">
                        <a:solidFill>
                          <a:srgbClr val="112277"/>
                        </a:solidFill>
                        <a:effectLst/>
                        <a:latin typeface="Arial" panose="020B0604020202020204" pitchFamily="34" charset="0"/>
                      </a:endParaRPr>
                    </a:p>
                  </a:txBody>
                  <a:tcPr marL="5584" marR="5584" marT="5584" marB="0" anchor="b">
                    <a:solidFill>
                      <a:schemeClr val="accent1">
                        <a:lumMod val="20000"/>
                        <a:lumOff val="80000"/>
                      </a:schemeClr>
                    </a:solidFill>
                  </a:tcPr>
                </a:tc>
                <a:tc>
                  <a:txBody>
                    <a:bodyPr/>
                    <a:lstStyle/>
                    <a:p>
                      <a:pPr algn="ctr" fontAlgn="b"/>
                      <a:r>
                        <a:rPr lang="en-US" sz="1300" u="none" strike="noStrike" dirty="0">
                          <a:effectLst/>
                        </a:rPr>
                        <a:t>Total Private Allowed </a:t>
                      </a:r>
                      <a:r>
                        <a:rPr lang="en-US" sz="1300" u="none" strike="noStrike" dirty="0" err="1">
                          <a:effectLst/>
                        </a:rPr>
                        <a:t>Outpt</a:t>
                      </a:r>
                      <a:r>
                        <a:rPr lang="en-US" sz="1300" u="none" strike="noStrike" dirty="0">
                          <a:effectLst/>
                        </a:rPr>
                        <a:t>. ($ millions</a:t>
                      </a:r>
                      <a:endParaRPr lang="en-US" sz="1300" b="1" i="0" u="none" strike="noStrike" dirty="0">
                        <a:solidFill>
                          <a:srgbClr val="112277"/>
                        </a:solidFill>
                        <a:effectLst/>
                        <a:latin typeface="Arial" panose="020B0604020202020204" pitchFamily="34" charset="0"/>
                      </a:endParaRPr>
                    </a:p>
                  </a:txBody>
                  <a:tcPr marL="5584" marR="5584" marT="5584" marB="0" anchor="b">
                    <a:solidFill>
                      <a:schemeClr val="accent1">
                        <a:lumMod val="20000"/>
                        <a:lumOff val="80000"/>
                      </a:schemeClr>
                    </a:solidFill>
                  </a:tcPr>
                </a:tc>
                <a:tc>
                  <a:txBody>
                    <a:bodyPr/>
                    <a:lstStyle/>
                    <a:p>
                      <a:pPr algn="ctr" fontAlgn="b"/>
                      <a:r>
                        <a:rPr lang="en-US" sz="1300" u="none" strike="noStrike" dirty="0">
                          <a:effectLst/>
                        </a:rPr>
                        <a:t>Simulated Medicare </a:t>
                      </a:r>
                      <a:r>
                        <a:rPr lang="en-US" sz="1300" u="none" strike="noStrike" dirty="0" err="1">
                          <a:effectLst/>
                        </a:rPr>
                        <a:t>Outpt</a:t>
                      </a:r>
                      <a:r>
                        <a:rPr lang="en-US" sz="1300" u="none" strike="noStrike" dirty="0">
                          <a:effectLst/>
                        </a:rPr>
                        <a:t>.</a:t>
                      </a:r>
                      <a:endParaRPr lang="en-US" sz="1300" b="1" i="0" u="none" strike="noStrike" dirty="0">
                        <a:solidFill>
                          <a:srgbClr val="112277"/>
                        </a:solidFill>
                        <a:effectLst/>
                        <a:latin typeface="Arial" panose="020B0604020202020204" pitchFamily="34" charset="0"/>
                      </a:endParaRPr>
                    </a:p>
                  </a:txBody>
                  <a:tcPr marL="5584" marR="5584" marT="5584" marB="0" anchor="b">
                    <a:solidFill>
                      <a:schemeClr val="accent1">
                        <a:lumMod val="20000"/>
                        <a:lumOff val="80000"/>
                      </a:schemeClr>
                    </a:solidFill>
                  </a:tcPr>
                </a:tc>
                <a:tc>
                  <a:txBody>
                    <a:bodyPr/>
                    <a:lstStyle/>
                    <a:p>
                      <a:pPr algn="ctr" fontAlgn="b"/>
                      <a:r>
                        <a:rPr lang="en-US" sz="1300" u="none" strike="noStrike" dirty="0">
                          <a:effectLst/>
                        </a:rPr>
                        <a:t>Relative</a:t>
                      </a:r>
                      <a:br>
                        <a:rPr lang="en-US" sz="1300" u="none" strike="noStrike" dirty="0">
                          <a:effectLst/>
                        </a:rPr>
                      </a:br>
                      <a:r>
                        <a:rPr lang="en-US" sz="1300" u="none" strike="noStrike" dirty="0">
                          <a:effectLst/>
                        </a:rPr>
                        <a:t>price for</a:t>
                      </a:r>
                      <a:br>
                        <a:rPr lang="en-US" sz="1300" u="none" strike="noStrike" dirty="0">
                          <a:effectLst/>
                        </a:rPr>
                      </a:br>
                      <a:r>
                        <a:rPr lang="en-US" sz="1300" u="none" strike="noStrike" dirty="0" err="1">
                          <a:effectLst/>
                        </a:rPr>
                        <a:t>Outpt</a:t>
                      </a:r>
                      <a:r>
                        <a:rPr lang="en-US" sz="1300" u="none" strike="noStrike" dirty="0">
                          <a:effectLst/>
                        </a:rPr>
                        <a:t>.</a:t>
                      </a:r>
                      <a:br>
                        <a:rPr lang="en-US" sz="1300" u="none" strike="noStrike" dirty="0">
                          <a:effectLst/>
                        </a:rPr>
                      </a:br>
                      <a:r>
                        <a:rPr lang="en-US" sz="1300" u="none" strike="noStrike" dirty="0">
                          <a:effectLst/>
                        </a:rPr>
                        <a:t>Services</a:t>
                      </a:r>
                      <a:endParaRPr lang="en-US" sz="1300" b="1" i="0" u="none" strike="noStrike" dirty="0">
                        <a:solidFill>
                          <a:srgbClr val="112277"/>
                        </a:solidFill>
                        <a:effectLst/>
                        <a:latin typeface="Arial" panose="020B0604020202020204" pitchFamily="34" charset="0"/>
                      </a:endParaRPr>
                    </a:p>
                  </a:txBody>
                  <a:tcPr marL="5584" marR="5584" marT="5584" marB="0" anchor="b">
                    <a:solidFill>
                      <a:schemeClr val="accent1">
                        <a:lumMod val="20000"/>
                        <a:lumOff val="80000"/>
                      </a:schemeClr>
                    </a:solidFill>
                  </a:tcPr>
                </a:tc>
                <a:tc>
                  <a:txBody>
                    <a:bodyPr/>
                    <a:lstStyle/>
                    <a:p>
                      <a:pPr algn="ctr" fontAlgn="b"/>
                      <a:r>
                        <a:rPr lang="en-US" sz="1300" u="none" strike="noStrike" dirty="0">
                          <a:effectLst/>
                        </a:rPr>
                        <a:t>Stand.</a:t>
                      </a:r>
                      <a:br>
                        <a:rPr lang="en-US" sz="1300" u="none" strike="noStrike" dirty="0">
                          <a:effectLst/>
                        </a:rPr>
                      </a:br>
                      <a:r>
                        <a:rPr lang="en-US" sz="1300" u="none" strike="noStrike" dirty="0">
                          <a:effectLst/>
                        </a:rPr>
                        <a:t>price per</a:t>
                      </a:r>
                      <a:br>
                        <a:rPr lang="en-US" sz="1300" u="none" strike="noStrike" dirty="0">
                          <a:effectLst/>
                        </a:rPr>
                      </a:br>
                      <a:r>
                        <a:rPr lang="en-US" sz="1300" u="none" strike="noStrike" dirty="0" err="1">
                          <a:effectLst/>
                        </a:rPr>
                        <a:t>Outpt</a:t>
                      </a:r>
                      <a:r>
                        <a:rPr lang="en-US" sz="1300" u="none" strike="noStrike" dirty="0">
                          <a:effectLst/>
                        </a:rPr>
                        <a:t>.</a:t>
                      </a:r>
                      <a:br>
                        <a:rPr lang="en-US" sz="1300" u="none" strike="noStrike" dirty="0">
                          <a:effectLst/>
                        </a:rPr>
                      </a:br>
                      <a:r>
                        <a:rPr lang="en-US" sz="1300" u="none" strike="noStrike" dirty="0">
                          <a:effectLst/>
                        </a:rPr>
                        <a:t>service</a:t>
                      </a:r>
                      <a:endParaRPr lang="en-US" sz="1300" b="1" i="0" u="none" strike="noStrike" dirty="0">
                        <a:solidFill>
                          <a:srgbClr val="112277"/>
                        </a:solidFill>
                        <a:effectLst/>
                        <a:latin typeface="Arial" panose="020B0604020202020204" pitchFamily="34" charset="0"/>
                      </a:endParaRPr>
                    </a:p>
                  </a:txBody>
                  <a:tcPr marL="5584" marR="5584" marT="5584" marB="0" anchor="b">
                    <a:solidFill>
                      <a:schemeClr val="accent1">
                        <a:lumMod val="20000"/>
                        <a:lumOff val="80000"/>
                      </a:schemeClr>
                    </a:solidFill>
                  </a:tcPr>
                </a:tc>
                <a:tc>
                  <a:txBody>
                    <a:bodyPr/>
                    <a:lstStyle/>
                    <a:p>
                      <a:pPr algn="ctr" fontAlgn="b"/>
                      <a:r>
                        <a:rPr lang="en-US" sz="1300" u="none" strike="noStrike" dirty="0">
                          <a:effectLst/>
                        </a:rPr>
                        <a:t>Number</a:t>
                      </a:r>
                      <a:br>
                        <a:rPr lang="en-US" sz="1300" u="none" strike="noStrike" dirty="0">
                          <a:effectLst/>
                        </a:rPr>
                      </a:br>
                      <a:r>
                        <a:rPr lang="en-US" sz="1300" u="none" strike="noStrike" dirty="0">
                          <a:effectLst/>
                        </a:rPr>
                        <a:t>of</a:t>
                      </a:r>
                      <a:br>
                        <a:rPr lang="en-US" sz="1300" u="none" strike="noStrike" dirty="0">
                          <a:effectLst/>
                        </a:rPr>
                      </a:br>
                      <a:r>
                        <a:rPr lang="en-US" sz="1300" u="none" strike="noStrike" dirty="0" err="1">
                          <a:effectLst/>
                        </a:rPr>
                        <a:t>Inpt</a:t>
                      </a:r>
                      <a:r>
                        <a:rPr lang="en-US" sz="1300" u="none" strike="noStrike" dirty="0">
                          <a:effectLst/>
                        </a:rPr>
                        <a:t>. stays</a:t>
                      </a:r>
                      <a:endParaRPr lang="en-US" sz="1300" b="1" i="0" u="none" strike="noStrike" dirty="0">
                        <a:solidFill>
                          <a:srgbClr val="112277"/>
                        </a:solidFill>
                        <a:effectLst/>
                        <a:latin typeface="Arial" panose="020B0604020202020204" pitchFamily="34" charset="0"/>
                      </a:endParaRPr>
                    </a:p>
                  </a:txBody>
                  <a:tcPr marL="5584" marR="5584" marT="5584" marB="0" anchor="b">
                    <a:solidFill>
                      <a:schemeClr val="accent1">
                        <a:lumMod val="20000"/>
                        <a:lumOff val="80000"/>
                      </a:schemeClr>
                    </a:solidFill>
                  </a:tcPr>
                </a:tc>
                <a:tc>
                  <a:txBody>
                    <a:bodyPr/>
                    <a:lstStyle/>
                    <a:p>
                      <a:pPr algn="ctr" fontAlgn="b"/>
                      <a:r>
                        <a:rPr lang="en-US" sz="1300" u="none" strike="noStrike" dirty="0">
                          <a:effectLst/>
                        </a:rPr>
                        <a:t>Total Private Allowed </a:t>
                      </a:r>
                      <a:r>
                        <a:rPr lang="en-US" sz="1300" u="none" strike="noStrike" dirty="0" err="1">
                          <a:effectLst/>
                        </a:rPr>
                        <a:t>Inpt</a:t>
                      </a:r>
                      <a:r>
                        <a:rPr lang="en-US" sz="1300" u="none" strike="noStrike" dirty="0">
                          <a:effectLst/>
                        </a:rPr>
                        <a:t>. ($ millions</a:t>
                      </a:r>
                      <a:endParaRPr lang="en-US" sz="1300" b="1" i="0" u="none" strike="noStrike" dirty="0">
                        <a:solidFill>
                          <a:srgbClr val="112277"/>
                        </a:solidFill>
                        <a:effectLst/>
                        <a:latin typeface="Arial" panose="020B0604020202020204" pitchFamily="34" charset="0"/>
                      </a:endParaRPr>
                    </a:p>
                  </a:txBody>
                  <a:tcPr marL="5584" marR="5584" marT="5584" marB="0" anchor="b">
                    <a:solidFill>
                      <a:schemeClr val="accent1">
                        <a:lumMod val="20000"/>
                        <a:lumOff val="80000"/>
                      </a:schemeClr>
                    </a:solidFill>
                  </a:tcPr>
                </a:tc>
                <a:tc>
                  <a:txBody>
                    <a:bodyPr/>
                    <a:lstStyle/>
                    <a:p>
                      <a:pPr algn="ctr" fontAlgn="b"/>
                      <a:r>
                        <a:rPr lang="en-US" sz="1300" u="none" strike="noStrike" dirty="0">
                          <a:effectLst/>
                        </a:rPr>
                        <a:t>Simulated Medicare </a:t>
                      </a:r>
                      <a:r>
                        <a:rPr lang="en-US" sz="1300" u="none" strike="noStrike" dirty="0" err="1">
                          <a:effectLst/>
                        </a:rPr>
                        <a:t>Inpt</a:t>
                      </a:r>
                      <a:r>
                        <a:rPr lang="en-US" sz="1300" u="none" strike="noStrike" dirty="0">
                          <a:effectLst/>
                        </a:rPr>
                        <a:t>. </a:t>
                      </a:r>
                      <a:endParaRPr lang="en-US" sz="1300" b="1" i="0" u="none" strike="noStrike" dirty="0">
                        <a:solidFill>
                          <a:srgbClr val="112277"/>
                        </a:solidFill>
                        <a:effectLst/>
                        <a:latin typeface="Arial" panose="020B0604020202020204" pitchFamily="34" charset="0"/>
                      </a:endParaRPr>
                    </a:p>
                  </a:txBody>
                  <a:tcPr marL="5584" marR="5584" marT="5584" marB="0" anchor="b">
                    <a:solidFill>
                      <a:schemeClr val="accent1">
                        <a:lumMod val="20000"/>
                        <a:lumOff val="80000"/>
                      </a:schemeClr>
                    </a:solidFill>
                  </a:tcPr>
                </a:tc>
                <a:tc>
                  <a:txBody>
                    <a:bodyPr/>
                    <a:lstStyle/>
                    <a:p>
                      <a:pPr algn="ctr" fontAlgn="b"/>
                      <a:r>
                        <a:rPr lang="en-US" sz="1300" u="none" strike="noStrike" dirty="0">
                          <a:effectLst/>
                        </a:rPr>
                        <a:t>Relative</a:t>
                      </a:r>
                      <a:br>
                        <a:rPr lang="en-US" sz="1300" u="none" strike="noStrike" dirty="0">
                          <a:effectLst/>
                        </a:rPr>
                      </a:br>
                      <a:r>
                        <a:rPr lang="en-US" sz="1300" u="none" strike="noStrike" dirty="0">
                          <a:effectLst/>
                        </a:rPr>
                        <a:t>price for</a:t>
                      </a:r>
                      <a:br>
                        <a:rPr lang="en-US" sz="1300" u="none" strike="noStrike" dirty="0">
                          <a:effectLst/>
                        </a:rPr>
                      </a:br>
                      <a:r>
                        <a:rPr lang="en-US" sz="1300" u="none" strike="noStrike" dirty="0" err="1">
                          <a:effectLst/>
                        </a:rPr>
                        <a:t>Inpt</a:t>
                      </a:r>
                      <a:r>
                        <a:rPr lang="en-US" sz="1300" u="none" strike="noStrike" dirty="0">
                          <a:effectLst/>
                        </a:rPr>
                        <a:t>.</a:t>
                      </a:r>
                      <a:br>
                        <a:rPr lang="en-US" sz="1300" u="none" strike="noStrike" dirty="0">
                          <a:effectLst/>
                        </a:rPr>
                      </a:br>
                      <a:r>
                        <a:rPr lang="en-US" sz="1300" u="none" strike="noStrike" dirty="0">
                          <a:effectLst/>
                        </a:rPr>
                        <a:t>services</a:t>
                      </a:r>
                      <a:endParaRPr lang="en-US" sz="1300" b="1" i="0" u="none" strike="noStrike" dirty="0">
                        <a:solidFill>
                          <a:srgbClr val="112277"/>
                        </a:solidFill>
                        <a:effectLst/>
                        <a:latin typeface="Arial" panose="020B0604020202020204" pitchFamily="34" charset="0"/>
                      </a:endParaRPr>
                    </a:p>
                  </a:txBody>
                  <a:tcPr marL="5584" marR="5584" marT="5584" marB="0" anchor="b">
                    <a:solidFill>
                      <a:schemeClr val="accent1">
                        <a:lumMod val="20000"/>
                        <a:lumOff val="80000"/>
                      </a:schemeClr>
                    </a:solidFill>
                  </a:tcPr>
                </a:tc>
                <a:tc>
                  <a:txBody>
                    <a:bodyPr/>
                    <a:lstStyle/>
                    <a:p>
                      <a:pPr algn="ctr" fontAlgn="b"/>
                      <a:r>
                        <a:rPr lang="en-US" sz="1300" u="none" strike="noStrike" dirty="0">
                          <a:effectLst/>
                        </a:rPr>
                        <a:t>Stand.</a:t>
                      </a:r>
                      <a:br>
                        <a:rPr lang="en-US" sz="1300" u="none" strike="noStrike" dirty="0">
                          <a:effectLst/>
                        </a:rPr>
                      </a:br>
                      <a:r>
                        <a:rPr lang="en-US" sz="1300" u="none" strike="noStrike" dirty="0">
                          <a:effectLst/>
                        </a:rPr>
                        <a:t>price per</a:t>
                      </a:r>
                      <a:br>
                        <a:rPr lang="en-US" sz="1300" u="none" strike="noStrike" dirty="0">
                          <a:effectLst/>
                        </a:rPr>
                      </a:br>
                      <a:r>
                        <a:rPr lang="en-US" sz="1300" u="none" strike="noStrike" dirty="0" err="1">
                          <a:effectLst/>
                        </a:rPr>
                        <a:t>Inpt</a:t>
                      </a:r>
                      <a:r>
                        <a:rPr lang="en-US" sz="1300" u="none" strike="noStrike" dirty="0">
                          <a:effectLst/>
                        </a:rPr>
                        <a:t>.</a:t>
                      </a:r>
                      <a:br>
                        <a:rPr lang="en-US" sz="1300" u="none" strike="noStrike" dirty="0">
                          <a:effectLst/>
                        </a:rPr>
                      </a:br>
                      <a:r>
                        <a:rPr lang="en-US" sz="1300" u="none" strike="noStrike" dirty="0">
                          <a:effectLst/>
                        </a:rPr>
                        <a:t>stay</a:t>
                      </a:r>
                      <a:endParaRPr lang="en-US" sz="1300" b="1" i="0" u="none" strike="noStrike" dirty="0">
                        <a:solidFill>
                          <a:srgbClr val="112277"/>
                        </a:solidFill>
                        <a:effectLst/>
                        <a:latin typeface="Arial" panose="020B0604020202020204" pitchFamily="34" charset="0"/>
                      </a:endParaRPr>
                    </a:p>
                  </a:txBody>
                  <a:tcPr marL="5584" marR="5584" marT="5584" marB="0" anchor="b">
                    <a:solidFill>
                      <a:schemeClr val="accent1">
                        <a:lumMod val="20000"/>
                        <a:lumOff val="80000"/>
                      </a:schemeClr>
                    </a:solidFill>
                  </a:tcPr>
                </a:tc>
                <a:tc>
                  <a:txBody>
                    <a:bodyPr/>
                    <a:lstStyle/>
                    <a:p>
                      <a:pPr algn="ctr" fontAlgn="b"/>
                      <a:r>
                        <a:rPr lang="en-US" sz="1300" u="none" strike="noStrike" dirty="0">
                          <a:effectLst/>
                        </a:rPr>
                        <a:t>Total Private </a:t>
                      </a:r>
                      <a:r>
                        <a:rPr lang="en-US" sz="1300" u="none" strike="noStrike" dirty="0" err="1">
                          <a:effectLst/>
                        </a:rPr>
                        <a:t>Inpt</a:t>
                      </a:r>
                      <a:r>
                        <a:rPr lang="en-US" sz="1300" u="none" strike="noStrike" dirty="0">
                          <a:effectLst/>
                        </a:rPr>
                        <a:t>. and </a:t>
                      </a:r>
                      <a:r>
                        <a:rPr lang="en-US" sz="1300" u="none" strike="noStrike" dirty="0" err="1">
                          <a:effectLst/>
                        </a:rPr>
                        <a:t>Outpt</a:t>
                      </a:r>
                      <a:r>
                        <a:rPr lang="en-US" sz="1300" u="none" strike="noStrike" dirty="0">
                          <a:effectLst/>
                        </a:rPr>
                        <a:t>. (# millions)</a:t>
                      </a:r>
                      <a:endParaRPr lang="en-US" sz="1300" b="1" i="0" u="none" strike="noStrike" dirty="0">
                        <a:solidFill>
                          <a:srgbClr val="112277"/>
                        </a:solidFill>
                        <a:effectLst/>
                        <a:latin typeface="Arial" panose="020B0604020202020204" pitchFamily="34" charset="0"/>
                      </a:endParaRPr>
                    </a:p>
                  </a:txBody>
                  <a:tcPr marL="5584" marR="5584" marT="5584" marB="0" anchor="b">
                    <a:solidFill>
                      <a:schemeClr val="accent1">
                        <a:lumMod val="20000"/>
                        <a:lumOff val="80000"/>
                      </a:schemeClr>
                    </a:solidFill>
                  </a:tcPr>
                </a:tc>
                <a:tc>
                  <a:txBody>
                    <a:bodyPr/>
                    <a:lstStyle/>
                    <a:p>
                      <a:pPr algn="ctr" fontAlgn="b"/>
                      <a:r>
                        <a:rPr lang="en-US" sz="1300" u="none" strike="noStrike" dirty="0">
                          <a:effectLst/>
                        </a:rPr>
                        <a:t>Simulated </a:t>
                      </a:r>
                      <a:r>
                        <a:rPr lang="en-US" sz="1300" u="none" strike="noStrike" dirty="0" err="1">
                          <a:effectLst/>
                        </a:rPr>
                        <a:t>Inpt</a:t>
                      </a:r>
                      <a:r>
                        <a:rPr lang="en-US" sz="1300" u="none" strike="noStrike" dirty="0">
                          <a:effectLst/>
                        </a:rPr>
                        <a:t>. and  </a:t>
                      </a:r>
                      <a:r>
                        <a:rPr lang="en-US" sz="1300" u="none" strike="noStrike" dirty="0" err="1">
                          <a:effectLst/>
                        </a:rPr>
                        <a:t>Outpt</a:t>
                      </a:r>
                      <a:r>
                        <a:rPr lang="en-US" sz="1300" u="none" strike="noStrike" dirty="0">
                          <a:effectLst/>
                        </a:rPr>
                        <a:t>. ($ millions)</a:t>
                      </a:r>
                      <a:endParaRPr lang="en-US" sz="1300" b="1" i="0" u="none" strike="noStrike" dirty="0">
                        <a:solidFill>
                          <a:srgbClr val="112277"/>
                        </a:solidFill>
                        <a:effectLst/>
                        <a:latin typeface="Arial" panose="020B0604020202020204" pitchFamily="34" charset="0"/>
                      </a:endParaRPr>
                    </a:p>
                  </a:txBody>
                  <a:tcPr marL="5584" marR="5584" marT="5584" marB="0" anchor="b">
                    <a:solidFill>
                      <a:schemeClr val="accent1">
                        <a:lumMod val="20000"/>
                        <a:lumOff val="80000"/>
                      </a:schemeClr>
                    </a:solidFill>
                  </a:tcPr>
                </a:tc>
                <a:tc>
                  <a:txBody>
                    <a:bodyPr/>
                    <a:lstStyle/>
                    <a:p>
                      <a:pPr algn="ctr" fontAlgn="b"/>
                      <a:r>
                        <a:rPr lang="en-US" sz="1300" u="none" strike="noStrike" dirty="0">
                          <a:effectLst/>
                        </a:rPr>
                        <a:t>Relative</a:t>
                      </a:r>
                      <a:br>
                        <a:rPr lang="en-US" sz="1300" u="none" strike="noStrike" dirty="0">
                          <a:effectLst/>
                        </a:rPr>
                      </a:br>
                      <a:r>
                        <a:rPr lang="en-US" sz="1300" u="none" strike="noStrike" dirty="0">
                          <a:effectLst/>
                        </a:rPr>
                        <a:t>price for</a:t>
                      </a:r>
                      <a:br>
                        <a:rPr lang="en-US" sz="1300" u="none" strike="noStrike" dirty="0">
                          <a:effectLst/>
                        </a:rPr>
                      </a:br>
                      <a:r>
                        <a:rPr lang="en-US" sz="1300" u="none" strike="noStrike" dirty="0" err="1">
                          <a:effectLst/>
                        </a:rPr>
                        <a:t>Inpt</a:t>
                      </a:r>
                      <a:r>
                        <a:rPr lang="en-US" sz="1300" u="none" strike="noStrike" dirty="0">
                          <a:effectLst/>
                        </a:rPr>
                        <a:t>. and</a:t>
                      </a:r>
                      <a:br>
                        <a:rPr lang="en-US" sz="1300" u="none" strike="noStrike" dirty="0">
                          <a:effectLst/>
                        </a:rPr>
                      </a:br>
                      <a:r>
                        <a:rPr lang="en-US" sz="1300" u="none" strike="noStrike" dirty="0" err="1">
                          <a:effectLst/>
                        </a:rPr>
                        <a:t>Outpt</a:t>
                      </a:r>
                      <a:r>
                        <a:rPr lang="en-US" sz="1300" u="none" strike="noStrike" dirty="0">
                          <a:effectLst/>
                        </a:rPr>
                        <a:t>.</a:t>
                      </a:r>
                      <a:br>
                        <a:rPr lang="en-US" sz="1300" u="none" strike="noStrike" dirty="0">
                          <a:effectLst/>
                        </a:rPr>
                      </a:br>
                      <a:r>
                        <a:rPr lang="en-US" sz="1300" u="none" strike="noStrike" dirty="0">
                          <a:effectLst/>
                        </a:rPr>
                        <a:t>services</a:t>
                      </a:r>
                      <a:endParaRPr lang="en-US" sz="1300" b="1" i="0" u="none" strike="noStrike" dirty="0">
                        <a:solidFill>
                          <a:srgbClr val="112277"/>
                        </a:solidFill>
                        <a:effectLst/>
                        <a:latin typeface="Arial" panose="020B0604020202020204" pitchFamily="34" charset="0"/>
                      </a:endParaRPr>
                    </a:p>
                  </a:txBody>
                  <a:tcPr marL="5584" marR="5584" marT="5584" marB="0" anchor="b">
                    <a:solidFill>
                      <a:schemeClr val="accent1">
                        <a:lumMod val="20000"/>
                        <a:lumOff val="80000"/>
                      </a:schemeClr>
                    </a:solidFill>
                  </a:tcPr>
                </a:tc>
                <a:extLst>
                  <a:ext uri="{0D108BD9-81ED-4DB2-BD59-A6C34878D82A}">
                    <a16:rowId xmlns:a16="http://schemas.microsoft.com/office/drawing/2014/main" val="4073636894"/>
                  </a:ext>
                </a:extLst>
              </a:tr>
              <a:tr h="853489">
                <a:tc>
                  <a:txBody>
                    <a:bodyPr/>
                    <a:lstStyle/>
                    <a:p>
                      <a:pPr algn="l" fontAlgn="b"/>
                      <a:r>
                        <a:rPr lang="en-US" sz="1300" u="none" strike="noStrike" dirty="0">
                          <a:effectLst/>
                        </a:rPr>
                        <a:t>Parkview Regional</a:t>
                      </a:r>
                      <a:br>
                        <a:rPr lang="en-US" sz="1300" u="none" strike="noStrike" dirty="0">
                          <a:effectLst/>
                        </a:rPr>
                      </a:br>
                      <a:r>
                        <a:rPr lang="en-US" sz="1300" u="none" strike="noStrike" dirty="0">
                          <a:effectLst/>
                        </a:rPr>
                        <a:t>Medical Center</a:t>
                      </a:r>
                      <a:endParaRPr lang="en-US" sz="1300" b="0" i="0" u="none" strike="noStrike" dirty="0">
                        <a:solidFill>
                          <a:srgbClr val="000000"/>
                        </a:solidFill>
                        <a:effectLst/>
                        <a:latin typeface="Calibri" panose="020F0502020204030204" pitchFamily="34" charset="0"/>
                      </a:endParaRPr>
                    </a:p>
                  </a:txBody>
                  <a:tcPr marL="5584" marR="5584" marT="5584" marB="0" anchor="b"/>
                </a:tc>
                <a:tc>
                  <a:txBody>
                    <a:bodyPr/>
                    <a:lstStyle/>
                    <a:p>
                      <a:pPr algn="ctr" fontAlgn="b"/>
                      <a:r>
                        <a:rPr lang="en-US" sz="1700" b="1" u="none" strike="noStrike" dirty="0">
                          <a:effectLst/>
                        </a:rPr>
                        <a:t>3</a:t>
                      </a:r>
                      <a:endParaRPr lang="en-US" sz="1700" b="1" i="0" u="none" strike="noStrike" dirty="0">
                        <a:solidFill>
                          <a:srgbClr val="000000"/>
                        </a:solidFill>
                        <a:effectLst/>
                        <a:latin typeface="Calibri" panose="020F0502020204030204" pitchFamily="34" charset="0"/>
                      </a:endParaRPr>
                    </a:p>
                  </a:txBody>
                  <a:tcPr marL="5584" marR="5584" marT="5584" marB="0" anchor="b"/>
                </a:tc>
                <a:tc>
                  <a:txBody>
                    <a:bodyPr/>
                    <a:lstStyle/>
                    <a:p>
                      <a:pPr algn="ctr" fontAlgn="b"/>
                      <a:r>
                        <a:rPr lang="en-US" sz="1700" u="none" strike="noStrike">
                          <a:effectLst/>
                        </a:rPr>
                        <a:t>34863</a:t>
                      </a:r>
                      <a:endParaRPr lang="en-US" sz="1700" b="0" i="0" u="none" strike="noStrike">
                        <a:solidFill>
                          <a:srgbClr val="000000"/>
                        </a:solidFill>
                        <a:effectLst/>
                        <a:latin typeface="Calibri" panose="020F0502020204030204" pitchFamily="34" charset="0"/>
                      </a:endParaRPr>
                    </a:p>
                  </a:txBody>
                  <a:tcPr marL="5584" marR="5584" marT="5584" marB="0" anchor="b"/>
                </a:tc>
                <a:tc>
                  <a:txBody>
                    <a:bodyPr/>
                    <a:lstStyle/>
                    <a:p>
                      <a:pPr algn="ctr" fontAlgn="b"/>
                      <a:r>
                        <a:rPr lang="en-US" sz="1700" u="none" strike="noStrike" dirty="0">
                          <a:effectLst/>
                        </a:rPr>
                        <a:t>30.1</a:t>
                      </a:r>
                      <a:endParaRPr lang="en-US" sz="1700" b="0" i="0" u="none" strike="noStrike" dirty="0">
                        <a:solidFill>
                          <a:srgbClr val="000000"/>
                        </a:solidFill>
                        <a:effectLst/>
                        <a:latin typeface="Calibri" panose="020F0502020204030204" pitchFamily="34" charset="0"/>
                      </a:endParaRPr>
                    </a:p>
                  </a:txBody>
                  <a:tcPr marL="5584" marR="5584" marT="5584" marB="0" anchor="b"/>
                </a:tc>
                <a:tc>
                  <a:txBody>
                    <a:bodyPr/>
                    <a:lstStyle/>
                    <a:p>
                      <a:pPr algn="ctr" fontAlgn="b"/>
                      <a:r>
                        <a:rPr lang="en-US" sz="1700" u="none" strike="noStrike" dirty="0">
                          <a:effectLst/>
                        </a:rPr>
                        <a:t>5.8</a:t>
                      </a:r>
                      <a:endParaRPr lang="en-US" sz="1700" b="0" i="0" u="none" strike="noStrike" dirty="0">
                        <a:solidFill>
                          <a:srgbClr val="000000"/>
                        </a:solidFill>
                        <a:effectLst/>
                        <a:latin typeface="Calibri" panose="020F0502020204030204" pitchFamily="34" charset="0"/>
                      </a:endParaRPr>
                    </a:p>
                  </a:txBody>
                  <a:tcPr marL="5584" marR="5584" marT="5584" marB="0" anchor="b"/>
                </a:tc>
                <a:tc>
                  <a:txBody>
                    <a:bodyPr/>
                    <a:lstStyle/>
                    <a:p>
                      <a:pPr algn="ctr" fontAlgn="b"/>
                      <a:r>
                        <a:rPr lang="en-US" sz="1700" b="1" u="none" strike="noStrike" dirty="0">
                          <a:effectLst/>
                        </a:rPr>
                        <a:t>515%</a:t>
                      </a:r>
                      <a:r>
                        <a:rPr lang="en-US" sz="1700" u="none" strike="noStrike" dirty="0">
                          <a:effectLst/>
                        </a:rPr>
                        <a:t> </a:t>
                      </a:r>
                      <a:endParaRPr lang="en-US" sz="1700" b="1" i="0" u="none" strike="noStrike" dirty="0">
                        <a:solidFill>
                          <a:srgbClr val="000000"/>
                        </a:solidFill>
                        <a:effectLst/>
                        <a:latin typeface="Calibri" panose="020F0502020204030204" pitchFamily="34" charset="0"/>
                      </a:endParaRPr>
                    </a:p>
                  </a:txBody>
                  <a:tcPr marL="5584" marR="5584" marT="5584" marB="0" anchor="b"/>
                </a:tc>
                <a:tc>
                  <a:txBody>
                    <a:bodyPr/>
                    <a:lstStyle/>
                    <a:p>
                      <a:pPr algn="ctr" fontAlgn="b"/>
                      <a:r>
                        <a:rPr lang="en-US" sz="1700" u="none" strike="noStrike" dirty="0">
                          <a:effectLst/>
                        </a:rPr>
                        <a:t>$353.93</a:t>
                      </a:r>
                      <a:endParaRPr lang="en-US" sz="1700" b="0" i="0" u="none" strike="noStrike" dirty="0">
                        <a:solidFill>
                          <a:srgbClr val="000000"/>
                        </a:solidFill>
                        <a:effectLst/>
                        <a:latin typeface="Calibri" panose="020F0502020204030204" pitchFamily="34" charset="0"/>
                      </a:endParaRPr>
                    </a:p>
                  </a:txBody>
                  <a:tcPr marL="5584" marR="5584" marT="5584" marB="0" anchor="b"/>
                </a:tc>
                <a:tc>
                  <a:txBody>
                    <a:bodyPr/>
                    <a:lstStyle/>
                    <a:p>
                      <a:pPr algn="ctr" fontAlgn="b"/>
                      <a:r>
                        <a:rPr lang="en-US" sz="1700" u="none" strike="noStrike" dirty="0">
                          <a:effectLst/>
                        </a:rPr>
                        <a:t>2401</a:t>
                      </a:r>
                      <a:endParaRPr lang="en-US" sz="1700" b="0" i="0" u="none" strike="noStrike" dirty="0">
                        <a:solidFill>
                          <a:srgbClr val="000000"/>
                        </a:solidFill>
                        <a:effectLst/>
                        <a:latin typeface="Calibri" panose="020F0502020204030204" pitchFamily="34" charset="0"/>
                      </a:endParaRPr>
                    </a:p>
                  </a:txBody>
                  <a:tcPr marL="5584" marR="5584" marT="5584" marB="0" anchor="b"/>
                </a:tc>
                <a:tc>
                  <a:txBody>
                    <a:bodyPr/>
                    <a:lstStyle/>
                    <a:p>
                      <a:pPr algn="ctr" fontAlgn="b"/>
                      <a:r>
                        <a:rPr lang="en-US" sz="1700" u="none" strike="noStrike" dirty="0">
                          <a:effectLst/>
                        </a:rPr>
                        <a:t>18.1</a:t>
                      </a:r>
                      <a:endParaRPr lang="en-US" sz="1700" b="0" i="0" u="none" strike="noStrike" dirty="0">
                        <a:solidFill>
                          <a:srgbClr val="000000"/>
                        </a:solidFill>
                        <a:effectLst/>
                        <a:latin typeface="Calibri" panose="020F0502020204030204" pitchFamily="34" charset="0"/>
                      </a:endParaRPr>
                    </a:p>
                  </a:txBody>
                  <a:tcPr marL="5584" marR="5584" marT="5584" marB="0" anchor="b"/>
                </a:tc>
                <a:tc>
                  <a:txBody>
                    <a:bodyPr/>
                    <a:lstStyle/>
                    <a:p>
                      <a:pPr algn="ctr" fontAlgn="b"/>
                      <a:r>
                        <a:rPr lang="en-US" sz="1700" u="none" strike="noStrike" dirty="0">
                          <a:effectLst/>
                        </a:rPr>
                        <a:t>6.5</a:t>
                      </a:r>
                      <a:endParaRPr lang="en-US" sz="1700" b="0" i="0" u="none" strike="noStrike" dirty="0">
                        <a:solidFill>
                          <a:srgbClr val="000000"/>
                        </a:solidFill>
                        <a:effectLst/>
                        <a:latin typeface="Calibri" panose="020F0502020204030204" pitchFamily="34" charset="0"/>
                      </a:endParaRPr>
                    </a:p>
                  </a:txBody>
                  <a:tcPr marL="5584" marR="5584" marT="5584" marB="0" anchor="b"/>
                </a:tc>
                <a:tc>
                  <a:txBody>
                    <a:bodyPr/>
                    <a:lstStyle/>
                    <a:p>
                      <a:pPr algn="ctr" fontAlgn="b"/>
                      <a:r>
                        <a:rPr lang="en-US" sz="1700" b="1" u="none" strike="noStrike" dirty="0">
                          <a:effectLst/>
                        </a:rPr>
                        <a:t>280% </a:t>
                      </a:r>
                      <a:endParaRPr lang="en-US" sz="1700" b="1" i="0" u="none" strike="noStrike" dirty="0">
                        <a:solidFill>
                          <a:srgbClr val="000000"/>
                        </a:solidFill>
                        <a:effectLst/>
                        <a:latin typeface="Calibri" panose="020F0502020204030204" pitchFamily="34" charset="0"/>
                      </a:endParaRPr>
                    </a:p>
                  </a:txBody>
                  <a:tcPr marL="5584" marR="5584" marT="5584" marB="0" anchor="b"/>
                </a:tc>
                <a:tc>
                  <a:txBody>
                    <a:bodyPr/>
                    <a:lstStyle/>
                    <a:p>
                      <a:pPr algn="ctr" fontAlgn="b"/>
                      <a:r>
                        <a:rPr lang="en-US" sz="1700" u="none" strike="noStrike" dirty="0">
                          <a:effectLst/>
                        </a:rPr>
                        <a:t>$17,359</a:t>
                      </a:r>
                      <a:endParaRPr lang="en-US" sz="1700" b="0" i="0" u="none" strike="noStrike" dirty="0">
                        <a:solidFill>
                          <a:srgbClr val="000000"/>
                        </a:solidFill>
                        <a:effectLst/>
                        <a:latin typeface="Calibri" panose="020F0502020204030204" pitchFamily="34" charset="0"/>
                      </a:endParaRPr>
                    </a:p>
                  </a:txBody>
                  <a:tcPr marL="5584" marR="5584" marT="5584" marB="0" anchor="b"/>
                </a:tc>
                <a:tc>
                  <a:txBody>
                    <a:bodyPr/>
                    <a:lstStyle/>
                    <a:p>
                      <a:pPr algn="ctr" fontAlgn="b"/>
                      <a:r>
                        <a:rPr lang="en-US" sz="1700" u="none" strike="noStrike" dirty="0">
                          <a:effectLst/>
                        </a:rPr>
                        <a:t>48.2</a:t>
                      </a:r>
                      <a:endParaRPr lang="en-US" sz="1700" b="0" i="0" u="none" strike="noStrike" dirty="0">
                        <a:solidFill>
                          <a:srgbClr val="000000"/>
                        </a:solidFill>
                        <a:effectLst/>
                        <a:latin typeface="Calibri" panose="020F0502020204030204" pitchFamily="34" charset="0"/>
                      </a:endParaRPr>
                    </a:p>
                  </a:txBody>
                  <a:tcPr marL="5584" marR="5584" marT="5584" marB="0" anchor="b"/>
                </a:tc>
                <a:tc>
                  <a:txBody>
                    <a:bodyPr/>
                    <a:lstStyle/>
                    <a:p>
                      <a:pPr algn="ctr" fontAlgn="b"/>
                      <a:r>
                        <a:rPr lang="en-US" sz="1700" u="none" strike="noStrike" dirty="0">
                          <a:effectLst/>
                        </a:rPr>
                        <a:t>12.3</a:t>
                      </a:r>
                      <a:endParaRPr lang="en-US" sz="1700" b="0" i="0" u="none" strike="noStrike" dirty="0">
                        <a:solidFill>
                          <a:srgbClr val="000000"/>
                        </a:solidFill>
                        <a:effectLst/>
                        <a:latin typeface="Calibri" panose="020F0502020204030204" pitchFamily="34" charset="0"/>
                      </a:endParaRPr>
                    </a:p>
                  </a:txBody>
                  <a:tcPr marL="5584" marR="5584" marT="5584" marB="0" anchor="b"/>
                </a:tc>
                <a:tc>
                  <a:txBody>
                    <a:bodyPr/>
                    <a:lstStyle/>
                    <a:p>
                      <a:pPr algn="ctr" fontAlgn="b"/>
                      <a:r>
                        <a:rPr lang="en-US" sz="1700" b="1" u="none" strike="noStrike" dirty="0">
                          <a:effectLst/>
                        </a:rPr>
                        <a:t>392% </a:t>
                      </a:r>
                      <a:endParaRPr lang="en-US" sz="1700" b="1" i="0" u="none" strike="noStrike" dirty="0">
                        <a:solidFill>
                          <a:srgbClr val="000000"/>
                        </a:solidFill>
                        <a:effectLst/>
                        <a:latin typeface="Calibri" panose="020F0502020204030204" pitchFamily="34" charset="0"/>
                      </a:endParaRPr>
                    </a:p>
                  </a:txBody>
                  <a:tcPr marL="5584" marR="5584" marT="5584" marB="0" anchor="b"/>
                </a:tc>
                <a:extLst>
                  <a:ext uri="{0D108BD9-81ED-4DB2-BD59-A6C34878D82A}">
                    <a16:rowId xmlns:a16="http://schemas.microsoft.com/office/drawing/2014/main" val="743057363"/>
                  </a:ext>
                </a:extLst>
              </a:tr>
              <a:tr h="722100">
                <a:tc>
                  <a:txBody>
                    <a:bodyPr/>
                    <a:lstStyle/>
                    <a:p>
                      <a:pPr algn="l" fontAlgn="b"/>
                      <a:r>
                        <a:rPr lang="en-US" sz="1300" u="none" strike="noStrike">
                          <a:effectLst/>
                        </a:rPr>
                        <a:t>Eskenazi Health</a:t>
                      </a:r>
                      <a:endParaRPr lang="en-US" sz="1300" b="0" i="0" u="none" strike="noStrike">
                        <a:solidFill>
                          <a:srgbClr val="000000"/>
                        </a:solidFill>
                        <a:effectLst/>
                        <a:latin typeface="Calibri" panose="020F0502020204030204" pitchFamily="34" charset="0"/>
                      </a:endParaRPr>
                    </a:p>
                  </a:txBody>
                  <a:tcPr marL="5584" marR="5584" marT="5584" marB="0" anchor="b"/>
                </a:tc>
                <a:tc>
                  <a:txBody>
                    <a:bodyPr/>
                    <a:lstStyle/>
                    <a:p>
                      <a:pPr algn="ctr" fontAlgn="b"/>
                      <a:r>
                        <a:rPr lang="en-US" sz="1700" b="1" u="none" strike="noStrike" dirty="0">
                          <a:effectLst/>
                        </a:rPr>
                        <a:t>4</a:t>
                      </a:r>
                      <a:endParaRPr lang="en-US" sz="1700" b="1" i="0" u="none" strike="noStrike" dirty="0">
                        <a:solidFill>
                          <a:srgbClr val="000000"/>
                        </a:solidFill>
                        <a:effectLst/>
                        <a:latin typeface="Calibri" panose="020F0502020204030204" pitchFamily="34" charset="0"/>
                      </a:endParaRPr>
                    </a:p>
                  </a:txBody>
                  <a:tcPr marL="5584" marR="5584" marT="5584" marB="0" anchor="b"/>
                </a:tc>
                <a:tc>
                  <a:txBody>
                    <a:bodyPr/>
                    <a:lstStyle/>
                    <a:p>
                      <a:pPr algn="ctr" fontAlgn="b"/>
                      <a:r>
                        <a:rPr lang="en-US" sz="1700" u="none" strike="noStrike">
                          <a:effectLst/>
                        </a:rPr>
                        <a:t>5494</a:t>
                      </a:r>
                      <a:endParaRPr lang="en-US" sz="1700" b="0" i="0" u="none" strike="noStrike">
                        <a:solidFill>
                          <a:srgbClr val="000000"/>
                        </a:solidFill>
                        <a:effectLst/>
                        <a:latin typeface="Calibri" panose="020F0502020204030204" pitchFamily="34" charset="0"/>
                      </a:endParaRPr>
                    </a:p>
                  </a:txBody>
                  <a:tcPr marL="5584" marR="5584" marT="5584" marB="0" anchor="b"/>
                </a:tc>
                <a:tc>
                  <a:txBody>
                    <a:bodyPr/>
                    <a:lstStyle/>
                    <a:p>
                      <a:pPr algn="ctr" fontAlgn="b"/>
                      <a:r>
                        <a:rPr lang="en-US" sz="1700" u="none" strike="noStrike" dirty="0">
                          <a:effectLst/>
                        </a:rPr>
                        <a:t>1.0</a:t>
                      </a:r>
                      <a:endParaRPr lang="en-US" sz="1700" b="0" i="0" u="none" strike="noStrike" dirty="0">
                        <a:solidFill>
                          <a:srgbClr val="000000"/>
                        </a:solidFill>
                        <a:effectLst/>
                        <a:latin typeface="Calibri" panose="020F0502020204030204" pitchFamily="34" charset="0"/>
                      </a:endParaRPr>
                    </a:p>
                  </a:txBody>
                  <a:tcPr marL="5584" marR="5584" marT="5584" marB="0" anchor="b"/>
                </a:tc>
                <a:tc>
                  <a:txBody>
                    <a:bodyPr/>
                    <a:lstStyle/>
                    <a:p>
                      <a:pPr algn="ctr" fontAlgn="b"/>
                      <a:r>
                        <a:rPr lang="en-US" sz="1700" u="none" strike="noStrike">
                          <a:effectLst/>
                        </a:rPr>
                        <a:t>.3</a:t>
                      </a:r>
                      <a:endParaRPr lang="en-US" sz="1700" b="0" i="0" u="none" strike="noStrike">
                        <a:solidFill>
                          <a:srgbClr val="000000"/>
                        </a:solidFill>
                        <a:effectLst/>
                        <a:latin typeface="Calibri" panose="020F0502020204030204" pitchFamily="34" charset="0"/>
                      </a:endParaRPr>
                    </a:p>
                  </a:txBody>
                  <a:tcPr marL="5584" marR="5584" marT="5584" marB="0" anchor="b"/>
                </a:tc>
                <a:tc>
                  <a:txBody>
                    <a:bodyPr/>
                    <a:lstStyle/>
                    <a:p>
                      <a:pPr algn="ctr" fontAlgn="b"/>
                      <a:r>
                        <a:rPr lang="en-US" sz="1700" b="1" u="none" strike="noStrike" dirty="0">
                          <a:effectLst/>
                        </a:rPr>
                        <a:t>332%</a:t>
                      </a:r>
                      <a:r>
                        <a:rPr lang="en-US" sz="1700" u="none" strike="noStrike" dirty="0">
                          <a:effectLst/>
                        </a:rPr>
                        <a:t> </a:t>
                      </a:r>
                      <a:endParaRPr lang="en-US" sz="1700" b="1" i="0" u="none" strike="noStrike" dirty="0">
                        <a:solidFill>
                          <a:srgbClr val="000000"/>
                        </a:solidFill>
                        <a:effectLst/>
                        <a:latin typeface="Calibri" panose="020F0502020204030204" pitchFamily="34" charset="0"/>
                      </a:endParaRPr>
                    </a:p>
                  </a:txBody>
                  <a:tcPr marL="5584" marR="5584" marT="5584" marB="0" anchor="b"/>
                </a:tc>
                <a:tc>
                  <a:txBody>
                    <a:bodyPr/>
                    <a:lstStyle/>
                    <a:p>
                      <a:pPr algn="ctr" fontAlgn="b"/>
                      <a:r>
                        <a:rPr lang="en-US" sz="1700" u="none" strike="noStrike" dirty="0">
                          <a:effectLst/>
                        </a:rPr>
                        <a:t>$249.98</a:t>
                      </a:r>
                      <a:endParaRPr lang="en-US" sz="1700" b="0" i="0" u="none" strike="noStrike" dirty="0">
                        <a:solidFill>
                          <a:srgbClr val="000000"/>
                        </a:solidFill>
                        <a:effectLst/>
                        <a:latin typeface="Calibri" panose="020F0502020204030204" pitchFamily="34" charset="0"/>
                      </a:endParaRPr>
                    </a:p>
                  </a:txBody>
                  <a:tcPr marL="5584" marR="5584" marT="5584" marB="0" anchor="b"/>
                </a:tc>
                <a:tc>
                  <a:txBody>
                    <a:bodyPr/>
                    <a:lstStyle/>
                    <a:p>
                      <a:pPr algn="ctr" fontAlgn="b"/>
                      <a:r>
                        <a:rPr lang="en-US" sz="1700" u="none" strike="noStrike" dirty="0">
                          <a:effectLst/>
                        </a:rPr>
                        <a:t>375</a:t>
                      </a:r>
                      <a:endParaRPr lang="en-US" sz="1700" b="0" i="0" u="none" strike="noStrike" dirty="0">
                        <a:solidFill>
                          <a:srgbClr val="000000"/>
                        </a:solidFill>
                        <a:effectLst/>
                        <a:latin typeface="Calibri" panose="020F0502020204030204" pitchFamily="34" charset="0"/>
                      </a:endParaRPr>
                    </a:p>
                  </a:txBody>
                  <a:tcPr marL="5584" marR="5584" marT="5584" marB="0" anchor="b"/>
                </a:tc>
                <a:tc>
                  <a:txBody>
                    <a:bodyPr/>
                    <a:lstStyle/>
                    <a:p>
                      <a:pPr algn="ctr" fontAlgn="b"/>
                      <a:r>
                        <a:rPr lang="en-US" sz="1700" u="none" strike="noStrike" dirty="0">
                          <a:effectLst/>
                        </a:rPr>
                        <a:t>2.1</a:t>
                      </a:r>
                      <a:endParaRPr lang="en-US" sz="1700" b="0" i="0" u="none" strike="noStrike" dirty="0">
                        <a:solidFill>
                          <a:srgbClr val="000000"/>
                        </a:solidFill>
                        <a:effectLst/>
                        <a:latin typeface="Calibri" panose="020F0502020204030204" pitchFamily="34" charset="0"/>
                      </a:endParaRPr>
                    </a:p>
                  </a:txBody>
                  <a:tcPr marL="5584" marR="5584" marT="5584" marB="0" anchor="b"/>
                </a:tc>
                <a:tc>
                  <a:txBody>
                    <a:bodyPr/>
                    <a:lstStyle/>
                    <a:p>
                      <a:pPr algn="ctr" fontAlgn="b"/>
                      <a:r>
                        <a:rPr lang="en-US" sz="1700" u="none" strike="noStrike" dirty="0">
                          <a:effectLst/>
                        </a:rPr>
                        <a:t>1.3</a:t>
                      </a:r>
                      <a:endParaRPr lang="en-US" sz="1700" b="0" i="0" u="none" strike="noStrike" dirty="0">
                        <a:solidFill>
                          <a:srgbClr val="000000"/>
                        </a:solidFill>
                        <a:effectLst/>
                        <a:latin typeface="Calibri" panose="020F0502020204030204" pitchFamily="34" charset="0"/>
                      </a:endParaRPr>
                    </a:p>
                  </a:txBody>
                  <a:tcPr marL="5584" marR="5584" marT="5584" marB="0" anchor="b"/>
                </a:tc>
                <a:tc>
                  <a:txBody>
                    <a:bodyPr/>
                    <a:lstStyle/>
                    <a:p>
                      <a:pPr algn="ctr" fontAlgn="b"/>
                      <a:r>
                        <a:rPr lang="en-US" sz="1700" b="1" u="none" strike="noStrike" dirty="0">
                          <a:effectLst/>
                        </a:rPr>
                        <a:t>157% </a:t>
                      </a:r>
                      <a:endParaRPr lang="en-US" sz="1700" b="1" i="0" u="none" strike="noStrike" dirty="0">
                        <a:solidFill>
                          <a:srgbClr val="000000"/>
                        </a:solidFill>
                        <a:effectLst/>
                        <a:latin typeface="Calibri" panose="020F0502020204030204" pitchFamily="34" charset="0"/>
                      </a:endParaRPr>
                    </a:p>
                  </a:txBody>
                  <a:tcPr marL="5584" marR="5584" marT="5584" marB="0" anchor="b"/>
                </a:tc>
                <a:tc>
                  <a:txBody>
                    <a:bodyPr/>
                    <a:lstStyle/>
                    <a:p>
                      <a:pPr algn="ctr" fontAlgn="b"/>
                      <a:r>
                        <a:rPr lang="en-US" sz="1700" u="none" strike="noStrike" dirty="0">
                          <a:effectLst/>
                        </a:rPr>
                        <a:t>$14,679</a:t>
                      </a:r>
                      <a:endParaRPr lang="en-US" sz="1700" b="0" i="0" u="none" strike="noStrike" dirty="0">
                        <a:solidFill>
                          <a:srgbClr val="000000"/>
                        </a:solidFill>
                        <a:effectLst/>
                        <a:latin typeface="Calibri" panose="020F0502020204030204" pitchFamily="34" charset="0"/>
                      </a:endParaRPr>
                    </a:p>
                  </a:txBody>
                  <a:tcPr marL="5584" marR="5584" marT="5584" marB="0" anchor="b"/>
                </a:tc>
                <a:tc>
                  <a:txBody>
                    <a:bodyPr/>
                    <a:lstStyle/>
                    <a:p>
                      <a:pPr algn="ctr" fontAlgn="b"/>
                      <a:r>
                        <a:rPr lang="en-US" sz="1700" u="none" strike="noStrike">
                          <a:effectLst/>
                        </a:rPr>
                        <a:t>3.1</a:t>
                      </a:r>
                      <a:endParaRPr lang="en-US" sz="1700" b="0" i="0" u="none" strike="noStrike">
                        <a:solidFill>
                          <a:srgbClr val="000000"/>
                        </a:solidFill>
                        <a:effectLst/>
                        <a:latin typeface="Calibri" panose="020F0502020204030204" pitchFamily="34" charset="0"/>
                      </a:endParaRPr>
                    </a:p>
                  </a:txBody>
                  <a:tcPr marL="5584" marR="5584" marT="5584" marB="0" anchor="b"/>
                </a:tc>
                <a:tc>
                  <a:txBody>
                    <a:bodyPr/>
                    <a:lstStyle/>
                    <a:p>
                      <a:pPr algn="ctr" fontAlgn="b"/>
                      <a:r>
                        <a:rPr lang="en-US" sz="1700" u="none" strike="noStrike" dirty="0">
                          <a:effectLst/>
                        </a:rPr>
                        <a:t>1.6</a:t>
                      </a:r>
                      <a:endParaRPr lang="en-US" sz="1700" b="0" i="0" u="none" strike="noStrike" dirty="0">
                        <a:solidFill>
                          <a:srgbClr val="000000"/>
                        </a:solidFill>
                        <a:effectLst/>
                        <a:latin typeface="Calibri" panose="020F0502020204030204" pitchFamily="34" charset="0"/>
                      </a:endParaRPr>
                    </a:p>
                  </a:txBody>
                  <a:tcPr marL="5584" marR="5584" marT="5584" marB="0" anchor="b"/>
                </a:tc>
                <a:tc>
                  <a:txBody>
                    <a:bodyPr/>
                    <a:lstStyle/>
                    <a:p>
                      <a:pPr algn="ctr" fontAlgn="b"/>
                      <a:r>
                        <a:rPr lang="en-US" sz="1700" b="1" u="none" strike="noStrike" dirty="0">
                          <a:effectLst/>
                        </a:rPr>
                        <a:t>189% </a:t>
                      </a:r>
                      <a:endParaRPr lang="en-US" sz="1700" b="1" i="0" u="none" strike="noStrike" dirty="0">
                        <a:solidFill>
                          <a:srgbClr val="000000"/>
                        </a:solidFill>
                        <a:effectLst/>
                        <a:latin typeface="Calibri" panose="020F0502020204030204" pitchFamily="34" charset="0"/>
                      </a:endParaRPr>
                    </a:p>
                  </a:txBody>
                  <a:tcPr marL="5584" marR="5584" marT="5584" marB="0" anchor="b"/>
                </a:tc>
                <a:extLst>
                  <a:ext uri="{0D108BD9-81ED-4DB2-BD59-A6C34878D82A}">
                    <a16:rowId xmlns:a16="http://schemas.microsoft.com/office/drawing/2014/main" val="3075381501"/>
                  </a:ext>
                </a:extLst>
              </a:tr>
              <a:tr h="853489">
                <a:tc>
                  <a:txBody>
                    <a:bodyPr/>
                    <a:lstStyle/>
                    <a:p>
                      <a:pPr algn="l" fontAlgn="b"/>
                      <a:r>
                        <a:rPr lang="en-US" sz="1300" u="none" strike="noStrike" dirty="0">
                          <a:effectLst/>
                        </a:rPr>
                        <a:t>Indiana University</a:t>
                      </a:r>
                      <a:br>
                        <a:rPr lang="en-US" sz="1300" u="none" strike="noStrike" dirty="0">
                          <a:effectLst/>
                        </a:rPr>
                      </a:br>
                      <a:r>
                        <a:rPr lang="en-US" sz="1300" u="none" strike="noStrike" dirty="0">
                          <a:effectLst/>
                        </a:rPr>
                        <a:t>Health</a:t>
                      </a:r>
                      <a:endParaRPr lang="en-US" sz="1300" b="0" i="0" u="none" strike="noStrike" dirty="0">
                        <a:solidFill>
                          <a:srgbClr val="000000"/>
                        </a:solidFill>
                        <a:effectLst/>
                        <a:latin typeface="Calibri" panose="020F0502020204030204" pitchFamily="34" charset="0"/>
                      </a:endParaRPr>
                    </a:p>
                  </a:txBody>
                  <a:tcPr marL="5584" marR="5584" marT="5584" marB="0" anchor="b"/>
                </a:tc>
                <a:tc>
                  <a:txBody>
                    <a:bodyPr/>
                    <a:lstStyle/>
                    <a:p>
                      <a:pPr algn="ctr" fontAlgn="b"/>
                      <a:r>
                        <a:rPr lang="en-US" sz="1700" b="1" u="none" strike="noStrike" dirty="0">
                          <a:effectLst/>
                        </a:rPr>
                        <a:t>3</a:t>
                      </a:r>
                      <a:endParaRPr lang="en-US" sz="1700" b="1" i="0" u="none" strike="noStrike" dirty="0">
                        <a:solidFill>
                          <a:srgbClr val="000000"/>
                        </a:solidFill>
                        <a:effectLst/>
                        <a:latin typeface="Calibri" panose="020F0502020204030204" pitchFamily="34" charset="0"/>
                      </a:endParaRPr>
                    </a:p>
                  </a:txBody>
                  <a:tcPr marL="5584" marR="5584" marT="5584" marB="0" anchor="b"/>
                </a:tc>
                <a:tc>
                  <a:txBody>
                    <a:bodyPr/>
                    <a:lstStyle/>
                    <a:p>
                      <a:pPr algn="ctr" fontAlgn="b"/>
                      <a:r>
                        <a:rPr lang="en-US" sz="1700" u="none" strike="noStrike" dirty="0">
                          <a:effectLst/>
                        </a:rPr>
                        <a:t>61214</a:t>
                      </a:r>
                      <a:endParaRPr lang="en-US" sz="1700" b="0" i="0" u="none" strike="noStrike" dirty="0">
                        <a:solidFill>
                          <a:srgbClr val="000000"/>
                        </a:solidFill>
                        <a:effectLst/>
                        <a:latin typeface="Calibri" panose="020F0502020204030204" pitchFamily="34" charset="0"/>
                      </a:endParaRPr>
                    </a:p>
                  </a:txBody>
                  <a:tcPr marL="5584" marR="5584" marT="5584" marB="0" anchor="b"/>
                </a:tc>
                <a:tc>
                  <a:txBody>
                    <a:bodyPr/>
                    <a:lstStyle/>
                    <a:p>
                      <a:pPr algn="ctr" fontAlgn="b"/>
                      <a:r>
                        <a:rPr lang="en-US" sz="1700" u="none" strike="noStrike" dirty="0">
                          <a:effectLst/>
                        </a:rPr>
                        <a:t>33.5</a:t>
                      </a:r>
                      <a:endParaRPr lang="en-US" sz="1700" b="0" i="0" u="none" strike="noStrike" dirty="0">
                        <a:solidFill>
                          <a:srgbClr val="000000"/>
                        </a:solidFill>
                        <a:effectLst/>
                        <a:latin typeface="Calibri" panose="020F0502020204030204" pitchFamily="34" charset="0"/>
                      </a:endParaRPr>
                    </a:p>
                  </a:txBody>
                  <a:tcPr marL="5584" marR="5584" marT="5584" marB="0" anchor="b"/>
                </a:tc>
                <a:tc>
                  <a:txBody>
                    <a:bodyPr/>
                    <a:lstStyle/>
                    <a:p>
                      <a:pPr algn="ctr" fontAlgn="b"/>
                      <a:r>
                        <a:rPr lang="en-US" sz="1700" u="none" strike="noStrike" dirty="0">
                          <a:effectLst/>
                        </a:rPr>
                        <a:t>7.0</a:t>
                      </a:r>
                      <a:endParaRPr lang="en-US" sz="1700" b="0" i="0" u="none" strike="noStrike" dirty="0">
                        <a:solidFill>
                          <a:srgbClr val="000000"/>
                        </a:solidFill>
                        <a:effectLst/>
                        <a:latin typeface="Calibri" panose="020F0502020204030204" pitchFamily="34" charset="0"/>
                      </a:endParaRPr>
                    </a:p>
                  </a:txBody>
                  <a:tcPr marL="5584" marR="5584" marT="5584" marB="0" anchor="b"/>
                </a:tc>
                <a:tc>
                  <a:txBody>
                    <a:bodyPr/>
                    <a:lstStyle/>
                    <a:p>
                      <a:pPr algn="ctr" fontAlgn="b"/>
                      <a:r>
                        <a:rPr lang="en-US" sz="1700" b="1" u="none" strike="noStrike" dirty="0">
                          <a:effectLst/>
                        </a:rPr>
                        <a:t>475%</a:t>
                      </a:r>
                      <a:r>
                        <a:rPr lang="en-US" sz="1700" u="none" strike="noStrike" dirty="0">
                          <a:effectLst/>
                        </a:rPr>
                        <a:t> </a:t>
                      </a:r>
                      <a:endParaRPr lang="en-US" sz="1700" b="1" i="0" u="none" strike="noStrike" dirty="0">
                        <a:solidFill>
                          <a:srgbClr val="000000"/>
                        </a:solidFill>
                        <a:effectLst/>
                        <a:latin typeface="Calibri" panose="020F0502020204030204" pitchFamily="34" charset="0"/>
                      </a:endParaRPr>
                    </a:p>
                  </a:txBody>
                  <a:tcPr marL="5584" marR="5584" marT="5584" marB="0" anchor="b"/>
                </a:tc>
                <a:tc>
                  <a:txBody>
                    <a:bodyPr/>
                    <a:lstStyle/>
                    <a:p>
                      <a:pPr algn="ctr" fontAlgn="b"/>
                      <a:r>
                        <a:rPr lang="en-US" sz="1700" u="none" strike="noStrike">
                          <a:effectLst/>
                        </a:rPr>
                        <a:t>$359.29</a:t>
                      </a:r>
                      <a:endParaRPr lang="en-US" sz="1700" b="0" i="0" u="none" strike="noStrike">
                        <a:solidFill>
                          <a:srgbClr val="000000"/>
                        </a:solidFill>
                        <a:effectLst/>
                        <a:latin typeface="Calibri" panose="020F0502020204030204" pitchFamily="34" charset="0"/>
                      </a:endParaRPr>
                    </a:p>
                  </a:txBody>
                  <a:tcPr marL="5584" marR="5584" marT="5584" marB="0" anchor="b"/>
                </a:tc>
                <a:tc>
                  <a:txBody>
                    <a:bodyPr/>
                    <a:lstStyle/>
                    <a:p>
                      <a:pPr algn="ctr" fontAlgn="b"/>
                      <a:r>
                        <a:rPr lang="en-US" sz="1700" u="none" strike="noStrike" dirty="0">
                          <a:effectLst/>
                        </a:rPr>
                        <a:t>4431</a:t>
                      </a:r>
                      <a:endParaRPr lang="en-US" sz="1700" b="0" i="0" u="none" strike="noStrike" dirty="0">
                        <a:solidFill>
                          <a:srgbClr val="000000"/>
                        </a:solidFill>
                        <a:effectLst/>
                        <a:latin typeface="Calibri" panose="020F0502020204030204" pitchFamily="34" charset="0"/>
                      </a:endParaRPr>
                    </a:p>
                  </a:txBody>
                  <a:tcPr marL="5584" marR="5584" marT="5584" marB="0" anchor="b"/>
                </a:tc>
                <a:tc>
                  <a:txBody>
                    <a:bodyPr/>
                    <a:lstStyle/>
                    <a:p>
                      <a:pPr algn="ctr" fontAlgn="b"/>
                      <a:r>
                        <a:rPr lang="en-US" sz="1700" u="none" strike="noStrike" dirty="0">
                          <a:effectLst/>
                        </a:rPr>
                        <a:t>52.8</a:t>
                      </a:r>
                      <a:endParaRPr lang="en-US" sz="1700" b="0" i="0" u="none" strike="noStrike" dirty="0">
                        <a:solidFill>
                          <a:srgbClr val="000000"/>
                        </a:solidFill>
                        <a:effectLst/>
                        <a:latin typeface="Calibri" panose="020F0502020204030204" pitchFamily="34" charset="0"/>
                      </a:endParaRPr>
                    </a:p>
                  </a:txBody>
                  <a:tcPr marL="5584" marR="5584" marT="5584" marB="0" anchor="b"/>
                </a:tc>
                <a:tc>
                  <a:txBody>
                    <a:bodyPr/>
                    <a:lstStyle/>
                    <a:p>
                      <a:pPr algn="ctr" fontAlgn="b"/>
                      <a:r>
                        <a:rPr lang="en-US" sz="1700" u="none" strike="noStrike">
                          <a:effectLst/>
                        </a:rPr>
                        <a:t>21.1</a:t>
                      </a:r>
                      <a:endParaRPr lang="en-US" sz="1700" b="0" i="0" u="none" strike="noStrike">
                        <a:solidFill>
                          <a:srgbClr val="000000"/>
                        </a:solidFill>
                        <a:effectLst/>
                        <a:latin typeface="Calibri" panose="020F0502020204030204" pitchFamily="34" charset="0"/>
                      </a:endParaRPr>
                    </a:p>
                  </a:txBody>
                  <a:tcPr marL="5584" marR="5584" marT="5584" marB="0" anchor="b"/>
                </a:tc>
                <a:tc>
                  <a:txBody>
                    <a:bodyPr/>
                    <a:lstStyle/>
                    <a:p>
                      <a:pPr algn="ctr" fontAlgn="b"/>
                      <a:r>
                        <a:rPr lang="en-US" sz="1700" b="1" u="none" strike="noStrike" dirty="0">
                          <a:effectLst/>
                        </a:rPr>
                        <a:t>249% </a:t>
                      </a:r>
                      <a:endParaRPr lang="en-US" sz="1700" b="1" i="0" u="none" strike="noStrike" dirty="0">
                        <a:solidFill>
                          <a:srgbClr val="000000"/>
                        </a:solidFill>
                        <a:effectLst/>
                        <a:latin typeface="Calibri" panose="020F0502020204030204" pitchFamily="34" charset="0"/>
                      </a:endParaRPr>
                    </a:p>
                  </a:txBody>
                  <a:tcPr marL="5584" marR="5584" marT="5584" marB="0" anchor="b"/>
                </a:tc>
                <a:tc>
                  <a:txBody>
                    <a:bodyPr/>
                    <a:lstStyle/>
                    <a:p>
                      <a:pPr algn="ctr" fontAlgn="b"/>
                      <a:r>
                        <a:rPr lang="en-US" sz="1700" u="none" strike="noStrike" dirty="0">
                          <a:effectLst/>
                        </a:rPr>
                        <a:t>$24,954</a:t>
                      </a:r>
                      <a:endParaRPr lang="en-US" sz="1700" b="0" i="0" u="none" strike="noStrike" dirty="0">
                        <a:solidFill>
                          <a:srgbClr val="000000"/>
                        </a:solidFill>
                        <a:effectLst/>
                        <a:latin typeface="Calibri" panose="020F0502020204030204" pitchFamily="34" charset="0"/>
                      </a:endParaRPr>
                    </a:p>
                  </a:txBody>
                  <a:tcPr marL="5584" marR="5584" marT="5584" marB="0" anchor="b"/>
                </a:tc>
                <a:tc>
                  <a:txBody>
                    <a:bodyPr/>
                    <a:lstStyle/>
                    <a:p>
                      <a:pPr algn="ctr" fontAlgn="b"/>
                      <a:r>
                        <a:rPr lang="en-US" sz="1700" u="none" strike="noStrike" dirty="0">
                          <a:effectLst/>
                        </a:rPr>
                        <a:t>86.2</a:t>
                      </a:r>
                      <a:endParaRPr lang="en-US" sz="1700" b="0" i="0" u="none" strike="noStrike" dirty="0">
                        <a:solidFill>
                          <a:srgbClr val="000000"/>
                        </a:solidFill>
                        <a:effectLst/>
                        <a:latin typeface="Calibri" panose="020F0502020204030204" pitchFamily="34" charset="0"/>
                      </a:endParaRPr>
                    </a:p>
                  </a:txBody>
                  <a:tcPr marL="5584" marR="5584" marT="5584" marB="0" anchor="b"/>
                </a:tc>
                <a:tc>
                  <a:txBody>
                    <a:bodyPr/>
                    <a:lstStyle/>
                    <a:p>
                      <a:pPr algn="ctr" fontAlgn="b"/>
                      <a:r>
                        <a:rPr lang="en-US" sz="1700" u="none" strike="noStrike" dirty="0">
                          <a:effectLst/>
                        </a:rPr>
                        <a:t>28.2</a:t>
                      </a:r>
                      <a:endParaRPr lang="en-US" sz="1700" b="0" i="0" u="none" strike="noStrike" dirty="0">
                        <a:solidFill>
                          <a:srgbClr val="000000"/>
                        </a:solidFill>
                        <a:effectLst/>
                        <a:latin typeface="Calibri" panose="020F0502020204030204" pitchFamily="34" charset="0"/>
                      </a:endParaRPr>
                    </a:p>
                  </a:txBody>
                  <a:tcPr marL="5584" marR="5584" marT="5584" marB="0" anchor="b"/>
                </a:tc>
                <a:tc>
                  <a:txBody>
                    <a:bodyPr/>
                    <a:lstStyle/>
                    <a:p>
                      <a:pPr algn="ctr" fontAlgn="b"/>
                      <a:r>
                        <a:rPr lang="en-US" sz="1700" b="1" u="none" strike="noStrike" dirty="0">
                          <a:effectLst/>
                        </a:rPr>
                        <a:t>306% </a:t>
                      </a:r>
                      <a:endParaRPr lang="en-US" sz="1700" b="1" i="0" u="none" strike="noStrike" dirty="0">
                        <a:solidFill>
                          <a:srgbClr val="000000"/>
                        </a:solidFill>
                        <a:effectLst/>
                        <a:latin typeface="Calibri" panose="020F0502020204030204" pitchFamily="34" charset="0"/>
                      </a:endParaRPr>
                    </a:p>
                  </a:txBody>
                  <a:tcPr marL="5584" marR="5584" marT="5584" marB="0" anchor="b"/>
                </a:tc>
                <a:extLst>
                  <a:ext uri="{0D108BD9-81ED-4DB2-BD59-A6C34878D82A}">
                    <a16:rowId xmlns:a16="http://schemas.microsoft.com/office/drawing/2014/main" val="2182496767"/>
                  </a:ext>
                </a:extLst>
              </a:tr>
            </a:tbl>
          </a:graphicData>
        </a:graphic>
      </p:graphicFrame>
    </p:spTree>
    <p:extLst>
      <p:ext uri="{BB962C8B-B14F-4D97-AF65-F5344CB8AC3E}">
        <p14:creationId xmlns:p14="http://schemas.microsoft.com/office/powerpoint/2010/main" val="3771583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EC973-668A-4303-9F8A-0472DE9B5932}"/>
              </a:ext>
            </a:extLst>
          </p:cNvPr>
          <p:cNvSpPr>
            <a:spLocks noGrp="1"/>
          </p:cNvSpPr>
          <p:nvPr>
            <p:ph type="title"/>
          </p:nvPr>
        </p:nvSpPr>
        <p:spPr>
          <a:xfrm>
            <a:off x="514550" y="784159"/>
            <a:ext cx="11347482" cy="372718"/>
          </a:xfrm>
        </p:spPr>
        <p:txBody>
          <a:bodyPr>
            <a:normAutofit fontScale="90000"/>
          </a:bodyPr>
          <a:lstStyle/>
          <a:p>
            <a:r>
              <a:rPr lang="en-US" dirty="0">
                <a:latin typeface="+mn-lt"/>
              </a:rPr>
              <a:t>RAND 2.0 National Hospital Price Study of 25 states</a:t>
            </a:r>
            <a:br>
              <a:rPr lang="en-US" sz="3100" b="1" dirty="0">
                <a:latin typeface="+mn-lt"/>
              </a:rPr>
            </a:br>
            <a:r>
              <a:rPr lang="en-US" sz="2700" dirty="0">
                <a:latin typeface="+mn-lt"/>
              </a:rPr>
              <a:t>Conducted by RAND, </a:t>
            </a:r>
            <a:r>
              <a:rPr lang="en-US" sz="3200" dirty="0">
                <a:latin typeface="+mn-lt"/>
              </a:rPr>
              <a:t>commissioned by Employers’ Forum of Indiana</a:t>
            </a:r>
            <a:br>
              <a:rPr lang="en-US" sz="3100" b="1" dirty="0"/>
            </a:br>
            <a:endParaRPr lang="en-US" sz="2800" b="0" dirty="0"/>
          </a:p>
        </p:txBody>
      </p:sp>
      <p:sp>
        <p:nvSpPr>
          <p:cNvPr id="3" name="Slide Number Placeholder 2">
            <a:extLst>
              <a:ext uri="{FF2B5EF4-FFF2-40B4-BE49-F238E27FC236}">
                <a16:creationId xmlns:a16="http://schemas.microsoft.com/office/drawing/2014/main" id="{6CB1BB3A-82DB-4869-85F2-C8842AAACAC5}"/>
              </a:ext>
            </a:extLst>
          </p:cNvPr>
          <p:cNvSpPr>
            <a:spLocks noGrp="1"/>
          </p:cNvSpPr>
          <p:nvPr>
            <p:ph type="sldNum" sz="quarter" idx="33"/>
          </p:nvPr>
        </p:nvSpPr>
        <p:spPr>
          <a:xfrm>
            <a:off x="11447502" y="6401750"/>
            <a:ext cx="278418" cy="274324"/>
          </a:xfrm>
          <a:prstGeom prst="rect">
            <a:avLst/>
          </a:prstGeom>
        </p:spPr>
        <p:txBody>
          <a:bodyPr vert="horz" lIns="0" tIns="0" rIns="0" bIns="0" rtlCol="0" anchor="ctr"/>
          <a:lstStyle>
            <a:defPPr>
              <a:defRPr lang="en-US"/>
            </a:defPPr>
            <a:lvl1pPr marL="0" algn="ctr" defTabSz="914400" rtl="0" eaLnBrk="1" latinLnBrk="0" hangingPunct="1">
              <a:defRPr sz="1200" i="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ZA" smtClean="0"/>
              <a:pPr/>
              <a:t>18</a:t>
            </a:fld>
            <a:endParaRPr lang="en-ZA" dirty="0"/>
          </a:p>
        </p:txBody>
      </p:sp>
      <p:graphicFrame>
        <p:nvGraphicFramePr>
          <p:cNvPr id="4" name="Content Placeholder 7">
            <a:extLst>
              <a:ext uri="{FF2B5EF4-FFF2-40B4-BE49-F238E27FC236}">
                <a16:creationId xmlns:a16="http://schemas.microsoft.com/office/drawing/2014/main" id="{8BF47A0B-B1FA-4598-9D09-34148C7BFD6F}"/>
              </a:ext>
            </a:extLst>
          </p:cNvPr>
          <p:cNvGraphicFramePr>
            <a:graphicFrameLocks/>
          </p:cNvGraphicFramePr>
          <p:nvPr>
            <p:extLst>
              <p:ext uri="{D42A27DB-BD31-4B8C-83A1-F6EECF244321}">
                <p14:modId xmlns:p14="http://schemas.microsoft.com/office/powerpoint/2010/main" val="61292737"/>
              </p:ext>
            </p:extLst>
          </p:nvPr>
        </p:nvGraphicFramePr>
        <p:xfrm>
          <a:off x="457199" y="1411853"/>
          <a:ext cx="11404833" cy="5035861"/>
        </p:xfrm>
        <a:graphic>
          <a:graphicData uri="http://schemas.openxmlformats.org/drawingml/2006/table">
            <a:tbl>
              <a:tblPr firstRow="1" bandRow="1">
                <a:tableStyleId>{7DF18680-E054-41AD-8BC1-D1AEF772440D}</a:tableStyleId>
              </a:tblPr>
              <a:tblGrid>
                <a:gridCol w="2717232">
                  <a:extLst>
                    <a:ext uri="{9D8B030D-6E8A-4147-A177-3AD203B41FA5}">
                      <a16:colId xmlns:a16="http://schemas.microsoft.com/office/drawing/2014/main" val="1049650611"/>
                    </a:ext>
                  </a:extLst>
                </a:gridCol>
                <a:gridCol w="8687601">
                  <a:extLst>
                    <a:ext uri="{9D8B030D-6E8A-4147-A177-3AD203B41FA5}">
                      <a16:colId xmlns:a16="http://schemas.microsoft.com/office/drawing/2014/main" val="2359062475"/>
                    </a:ext>
                  </a:extLst>
                </a:gridCol>
              </a:tblGrid>
              <a:tr h="416982">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280920638"/>
                  </a:ext>
                </a:extLst>
              </a:tr>
              <a:tr h="416982">
                <a:tc>
                  <a:txBody>
                    <a:bodyPr/>
                    <a:lstStyle/>
                    <a:p>
                      <a:pPr algn="ctr"/>
                      <a:r>
                        <a:rPr lang="en-US" sz="2000" b="1" dirty="0"/>
                        <a:t>Services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Hospital inpatient, hospital outpatient</a:t>
                      </a:r>
                    </a:p>
                  </a:txBody>
                  <a:tcPr/>
                </a:tc>
                <a:extLst>
                  <a:ext uri="{0D108BD9-81ED-4DB2-BD59-A6C34878D82A}">
                    <a16:rowId xmlns:a16="http://schemas.microsoft.com/office/drawing/2014/main" val="3244860618"/>
                  </a:ext>
                </a:extLst>
              </a:tr>
              <a:tr h="737738">
                <a:tc>
                  <a:txBody>
                    <a:bodyPr/>
                    <a:lstStyle/>
                    <a:p>
                      <a:pPr algn="ctr"/>
                      <a:r>
                        <a:rPr lang="en-US" sz="2000" b="1" dirty="0"/>
                        <a:t>States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b="1" dirty="0"/>
                        <a:t>CO, FL, GA, IL, IN, KS, KY, LA, MA, ME, MI, MO, MT, NH, NC, NM, NY, OH, PA, TN, TX, VT, WA, WI, WY</a:t>
                      </a:r>
                      <a:endParaRPr lang="en-US" sz="2000" b="1" dirty="0"/>
                    </a:p>
                  </a:txBody>
                  <a:tcPr/>
                </a:tc>
                <a:extLst>
                  <a:ext uri="{0D108BD9-81ED-4DB2-BD59-A6C34878D82A}">
                    <a16:rowId xmlns:a16="http://schemas.microsoft.com/office/drawing/2014/main" val="1540063597"/>
                  </a:ext>
                </a:extLst>
              </a:tr>
              <a:tr h="416982">
                <a:tc>
                  <a:txBody>
                    <a:bodyPr/>
                    <a:lstStyle/>
                    <a:p>
                      <a:pPr algn="ctr"/>
                      <a:r>
                        <a:rPr lang="en-US" sz="2000" b="1" dirty="0"/>
                        <a:t>Years</a:t>
                      </a:r>
                    </a:p>
                  </a:txBody>
                  <a:tcPr/>
                </a:tc>
                <a:tc>
                  <a:txBody>
                    <a:bodyPr/>
                    <a:lstStyle/>
                    <a:p>
                      <a:r>
                        <a:rPr lang="en-US" sz="2000" b="1" dirty="0"/>
                        <a:t>2015-2017</a:t>
                      </a:r>
                    </a:p>
                  </a:txBody>
                  <a:tcPr/>
                </a:tc>
                <a:extLst>
                  <a:ext uri="{0D108BD9-81ED-4DB2-BD59-A6C34878D82A}">
                    <a16:rowId xmlns:a16="http://schemas.microsoft.com/office/drawing/2014/main" val="2872466611"/>
                  </a:ext>
                </a:extLst>
              </a:tr>
              <a:tr h="416982">
                <a:tc>
                  <a:txBody>
                    <a:bodyPr/>
                    <a:lstStyle/>
                    <a:p>
                      <a:pPr algn="ctr"/>
                      <a:r>
                        <a:rPr lang="en-US" sz="2000" b="1" dirty="0"/>
                        <a:t>Hospitals</a:t>
                      </a:r>
                    </a:p>
                  </a:txBody>
                  <a:tcPr/>
                </a:tc>
                <a:tc>
                  <a:txBody>
                    <a:bodyPr/>
                    <a:lstStyle/>
                    <a:p>
                      <a:r>
                        <a:rPr lang="en-US" sz="2000" b="1" dirty="0"/>
                        <a:t>1598 short-stay general medical/surgical</a:t>
                      </a:r>
                    </a:p>
                  </a:txBody>
                  <a:tcPr/>
                </a:tc>
                <a:extLst>
                  <a:ext uri="{0D108BD9-81ED-4DB2-BD59-A6C34878D82A}">
                    <a16:rowId xmlns:a16="http://schemas.microsoft.com/office/drawing/2014/main" val="3271295867"/>
                  </a:ext>
                </a:extLst>
              </a:tr>
              <a:tr h="737738">
                <a:tc>
                  <a:txBody>
                    <a:bodyPr/>
                    <a:lstStyle/>
                    <a:p>
                      <a:pPr algn="ctr"/>
                      <a:r>
                        <a:rPr lang="en-US" sz="2000" b="1" dirty="0"/>
                        <a:t>Allowed amount </a:t>
                      </a:r>
                    </a:p>
                    <a:p>
                      <a:pPr algn="ctr"/>
                      <a:r>
                        <a:rPr lang="en-US" sz="2000" b="1" dirty="0"/>
                        <a:t>(2015-7)</a:t>
                      </a:r>
                    </a:p>
                  </a:txBody>
                  <a:tcPr/>
                </a:tc>
                <a:tc>
                  <a:txBody>
                    <a:bodyPr/>
                    <a:lstStyle/>
                    <a:p>
                      <a:r>
                        <a:rPr lang="en-US" sz="2000" b="1" dirty="0"/>
                        <a:t>$12.9 billion in payments ($6.3 billion inpatient, $6.6 billion outpatient)</a:t>
                      </a:r>
                    </a:p>
                  </a:txBody>
                  <a:tcPr/>
                </a:tc>
                <a:extLst>
                  <a:ext uri="{0D108BD9-81ED-4DB2-BD59-A6C34878D82A}">
                    <a16:rowId xmlns:a16="http://schemas.microsoft.com/office/drawing/2014/main" val="2547967314"/>
                  </a:ext>
                </a:extLst>
              </a:tr>
              <a:tr h="416982">
                <a:tc>
                  <a:txBody>
                    <a:bodyPr/>
                    <a:lstStyle/>
                    <a:p>
                      <a:pPr algn="ctr"/>
                      <a:r>
                        <a:rPr lang="en-US" sz="2000" b="1" dirty="0"/>
                        <a:t>Claims (2015-7)</a:t>
                      </a:r>
                    </a:p>
                  </a:txBody>
                  <a:tcPr/>
                </a:tc>
                <a:tc>
                  <a:txBody>
                    <a:bodyPr/>
                    <a:lstStyle/>
                    <a:p>
                      <a:r>
                        <a:rPr lang="en-US" sz="2000" b="1" dirty="0"/>
                        <a:t> 330,000 claims inpatient, 14.2 million outpatient line items</a:t>
                      </a:r>
                    </a:p>
                  </a:txBody>
                  <a:tcPr/>
                </a:tc>
                <a:extLst>
                  <a:ext uri="{0D108BD9-81ED-4DB2-BD59-A6C34878D82A}">
                    <a16:rowId xmlns:a16="http://schemas.microsoft.com/office/drawing/2014/main" val="2567315869"/>
                  </a:ext>
                </a:extLst>
              </a:tr>
              <a:tr h="1058493">
                <a:tc>
                  <a:txBody>
                    <a:bodyPr/>
                    <a:lstStyle/>
                    <a:p>
                      <a:pPr algn="ctr"/>
                      <a:r>
                        <a:rPr lang="en-US" sz="2000" b="1" dirty="0"/>
                        <a:t>Data sources</a:t>
                      </a:r>
                    </a:p>
                  </a:txBody>
                  <a:tcPr/>
                </a:tc>
                <a:tc>
                  <a:txBody>
                    <a:bodyPr/>
                    <a:lstStyle/>
                    <a:p>
                      <a:r>
                        <a:rPr lang="en-US" sz="2000" b="1" dirty="0"/>
                        <a:t>2 all payer claims databases,</a:t>
                      </a:r>
                    </a:p>
                    <a:p>
                      <a:r>
                        <a:rPr lang="en-US" sz="2000" b="1" dirty="0"/>
                        <a:t>many health plans,</a:t>
                      </a:r>
                    </a:p>
                    <a:p>
                      <a:r>
                        <a:rPr lang="en-US" sz="2000" b="1" dirty="0"/>
                        <a:t>~45 self-funded employers</a:t>
                      </a:r>
                    </a:p>
                  </a:txBody>
                  <a:tcPr/>
                </a:tc>
                <a:extLst>
                  <a:ext uri="{0D108BD9-81ED-4DB2-BD59-A6C34878D82A}">
                    <a16:rowId xmlns:a16="http://schemas.microsoft.com/office/drawing/2014/main" val="3824024568"/>
                  </a:ext>
                </a:extLst>
              </a:tr>
              <a:tr h="416982">
                <a:tc>
                  <a:txBody>
                    <a:bodyPr/>
                    <a:lstStyle/>
                    <a:p>
                      <a:pPr algn="ctr"/>
                      <a:r>
                        <a:rPr lang="en-US" sz="2000" b="1" dirty="0"/>
                        <a:t>Funders</a:t>
                      </a:r>
                    </a:p>
                  </a:txBody>
                  <a:tcPr/>
                </a:tc>
                <a:tc>
                  <a:txBody>
                    <a:bodyPr/>
                    <a:lstStyle/>
                    <a:p>
                      <a:r>
                        <a:rPr lang="en-US" sz="2000" b="1" dirty="0"/>
                        <a:t>RWJF, NIHCR, THFI, self-funded employers (not health plans or hospitals)</a:t>
                      </a:r>
                    </a:p>
                  </a:txBody>
                  <a:tcPr/>
                </a:tc>
                <a:extLst>
                  <a:ext uri="{0D108BD9-81ED-4DB2-BD59-A6C34878D82A}">
                    <a16:rowId xmlns:a16="http://schemas.microsoft.com/office/drawing/2014/main" val="1107980944"/>
                  </a:ext>
                </a:extLst>
              </a:tr>
            </a:tbl>
          </a:graphicData>
        </a:graphic>
      </p:graphicFrame>
      <p:sp>
        <p:nvSpPr>
          <p:cNvPr id="7" name="TextBox 6">
            <a:extLst>
              <a:ext uri="{FF2B5EF4-FFF2-40B4-BE49-F238E27FC236}">
                <a16:creationId xmlns:a16="http://schemas.microsoft.com/office/drawing/2014/main" id="{FF09F958-184A-4732-9A92-EFAD2C739C29}"/>
              </a:ext>
            </a:extLst>
          </p:cNvPr>
          <p:cNvSpPr txBox="1"/>
          <p:nvPr/>
        </p:nvSpPr>
        <p:spPr>
          <a:xfrm>
            <a:off x="878610" y="6584949"/>
            <a:ext cx="11249890" cy="276999"/>
          </a:xfrm>
          <a:prstGeom prst="rect">
            <a:avLst/>
          </a:prstGeom>
          <a:noFill/>
        </p:spPr>
        <p:txBody>
          <a:bodyPr wrap="square" rtlCol="0">
            <a:spAutoFit/>
          </a:bodyPr>
          <a:lstStyle/>
          <a:p>
            <a:r>
              <a:rPr lang="en-US" sz="1200" dirty="0"/>
              <a:t>Source: White, 2019, Prices Paid to Hospitals by Private Health Plans are High Relative to Medicare and Vary Widely-Findings from an Employer-Led Transparency Initiative</a:t>
            </a:r>
          </a:p>
        </p:txBody>
      </p:sp>
    </p:spTree>
    <p:extLst>
      <p:ext uri="{BB962C8B-B14F-4D97-AF65-F5344CB8AC3E}">
        <p14:creationId xmlns:p14="http://schemas.microsoft.com/office/powerpoint/2010/main" val="776438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133C70F-D9D4-4E89-A588-33E6BA32D84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88" t="9965"/>
          <a:stretch/>
        </p:blipFill>
        <p:spPr>
          <a:xfrm>
            <a:off x="1337372" y="277000"/>
            <a:ext cx="9901759" cy="6061364"/>
          </a:xfrm>
        </p:spPr>
      </p:pic>
      <p:sp>
        <p:nvSpPr>
          <p:cNvPr id="2" name="TextBox 1">
            <a:extLst>
              <a:ext uri="{FF2B5EF4-FFF2-40B4-BE49-F238E27FC236}">
                <a16:creationId xmlns:a16="http://schemas.microsoft.com/office/drawing/2014/main" id="{7CF9A1D2-8345-4A1C-9C20-BB76F30A09A0}"/>
              </a:ext>
            </a:extLst>
          </p:cNvPr>
          <p:cNvSpPr txBox="1"/>
          <p:nvPr/>
        </p:nvSpPr>
        <p:spPr>
          <a:xfrm>
            <a:off x="942110" y="6472106"/>
            <a:ext cx="11249890" cy="276999"/>
          </a:xfrm>
          <a:prstGeom prst="rect">
            <a:avLst/>
          </a:prstGeom>
          <a:noFill/>
        </p:spPr>
        <p:txBody>
          <a:bodyPr wrap="square" rtlCol="0">
            <a:spAutoFit/>
          </a:bodyPr>
          <a:lstStyle/>
          <a:p>
            <a:r>
              <a:rPr lang="en-US" sz="1200" dirty="0"/>
              <a:t>Source: White, 2019, Prices Paid to Hospitals by Private Health Plans are High Relative to Medicare and Vary Widely-Findings from an Employer-Led Transparency Initiative</a:t>
            </a:r>
          </a:p>
        </p:txBody>
      </p:sp>
      <p:sp>
        <p:nvSpPr>
          <p:cNvPr id="3" name="TextBox 2">
            <a:extLst>
              <a:ext uri="{FF2B5EF4-FFF2-40B4-BE49-F238E27FC236}">
                <a16:creationId xmlns:a16="http://schemas.microsoft.com/office/drawing/2014/main" id="{F3A79207-40D9-474B-833A-A697E44CE94B}"/>
              </a:ext>
            </a:extLst>
          </p:cNvPr>
          <p:cNvSpPr txBox="1"/>
          <p:nvPr/>
        </p:nvSpPr>
        <p:spPr>
          <a:xfrm>
            <a:off x="83890" y="0"/>
            <a:ext cx="12108110" cy="1077218"/>
          </a:xfrm>
          <a:prstGeom prst="rect">
            <a:avLst/>
          </a:prstGeom>
          <a:solidFill>
            <a:schemeClr val="bg1"/>
          </a:solidFill>
        </p:spPr>
        <p:txBody>
          <a:bodyPr wrap="square" rtlCol="0">
            <a:spAutoFit/>
          </a:bodyPr>
          <a:lstStyle/>
          <a:p>
            <a:pPr algn="ctr"/>
            <a:r>
              <a:rPr lang="en-US" sz="3200" dirty="0"/>
              <a:t>Across 25 States: Employer Health Plans Pay Hospitals </a:t>
            </a:r>
            <a:r>
              <a:rPr lang="en-US" sz="3200" u="sng" dirty="0"/>
              <a:t>241%</a:t>
            </a:r>
          </a:p>
          <a:p>
            <a:pPr algn="ctr"/>
            <a:r>
              <a:rPr lang="en-US" sz="3200" dirty="0"/>
              <a:t>of What Medicare Would Pay and Overall Trend in Increasing</a:t>
            </a:r>
          </a:p>
        </p:txBody>
      </p:sp>
    </p:spTree>
    <p:extLst>
      <p:ext uri="{BB962C8B-B14F-4D97-AF65-F5344CB8AC3E}">
        <p14:creationId xmlns:p14="http://schemas.microsoft.com/office/powerpoint/2010/main" val="3510717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4426"/>
            <a:ext cx="10820400" cy="1293028"/>
          </a:xfrm>
          <a:noFill/>
        </p:spPr>
        <p:txBody>
          <a:bodyPr>
            <a:normAutofit/>
          </a:bodyPr>
          <a:lstStyle/>
          <a:p>
            <a:pPr algn="ctr"/>
            <a:r>
              <a:rPr lang="en-US" dirty="0">
                <a:solidFill>
                  <a:schemeClr val="tx1"/>
                </a:solidFill>
              </a:rPr>
              <a:t>About the Employers’ Forum of Indiana</a:t>
            </a:r>
          </a:p>
        </p:txBody>
      </p:sp>
      <p:graphicFrame>
        <p:nvGraphicFramePr>
          <p:cNvPr id="4" name="Content Placeholder 3"/>
          <p:cNvGraphicFramePr>
            <a:graphicFrameLocks noGrp="1"/>
          </p:cNvGraphicFramePr>
          <p:nvPr>
            <p:ph idx="4294967295"/>
            <p:extLst/>
          </p:nvPr>
        </p:nvGraphicFramePr>
        <p:xfrm>
          <a:off x="965200" y="2171700"/>
          <a:ext cx="9574213" cy="3989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4937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A screenshot of a cell phone&#10;&#10;Description automatically generated">
            <a:extLst>
              <a:ext uri="{FF2B5EF4-FFF2-40B4-BE49-F238E27FC236}">
                <a16:creationId xmlns:a16="http://schemas.microsoft.com/office/drawing/2014/main" id="{74923CC5-A885-48C6-B06E-836FE9681D4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416"/>
          <a:stretch/>
        </p:blipFill>
        <p:spPr>
          <a:xfrm>
            <a:off x="438898" y="207725"/>
            <a:ext cx="10659738" cy="6028944"/>
          </a:xfrm>
          <a:prstGeom prst="rect">
            <a:avLst/>
          </a:prstGeom>
        </p:spPr>
      </p:pic>
      <p:sp>
        <p:nvSpPr>
          <p:cNvPr id="4" name="TextBox 3">
            <a:extLst>
              <a:ext uri="{FF2B5EF4-FFF2-40B4-BE49-F238E27FC236}">
                <a16:creationId xmlns:a16="http://schemas.microsoft.com/office/drawing/2014/main" id="{AC532735-C373-4918-AB34-1E4EA7121974}"/>
              </a:ext>
            </a:extLst>
          </p:cNvPr>
          <p:cNvSpPr txBox="1"/>
          <p:nvPr/>
        </p:nvSpPr>
        <p:spPr>
          <a:xfrm>
            <a:off x="942111" y="6373276"/>
            <a:ext cx="11249890" cy="276999"/>
          </a:xfrm>
          <a:prstGeom prst="rect">
            <a:avLst/>
          </a:prstGeom>
          <a:noFill/>
        </p:spPr>
        <p:txBody>
          <a:bodyPr wrap="square" rtlCol="0">
            <a:spAutoFit/>
          </a:bodyPr>
          <a:lstStyle/>
          <a:p>
            <a:r>
              <a:rPr lang="en-US" sz="1200" dirty="0"/>
              <a:t>Source: White, 2019, Prices Paid to Hospitals by Private Health Plans are High Relative to Medicare and Vary Widely-Findings from an Employer-Led Transparency Initiative</a:t>
            </a:r>
          </a:p>
        </p:txBody>
      </p:sp>
      <p:sp>
        <p:nvSpPr>
          <p:cNvPr id="3" name="TextBox 2">
            <a:extLst>
              <a:ext uri="{FF2B5EF4-FFF2-40B4-BE49-F238E27FC236}">
                <a16:creationId xmlns:a16="http://schemas.microsoft.com/office/drawing/2014/main" id="{7ACBB4F2-CBD8-4CD0-A372-93EFB693B24A}"/>
              </a:ext>
            </a:extLst>
          </p:cNvPr>
          <p:cNvSpPr txBox="1"/>
          <p:nvPr/>
        </p:nvSpPr>
        <p:spPr>
          <a:xfrm>
            <a:off x="86686" y="474648"/>
            <a:ext cx="12105314" cy="1077218"/>
          </a:xfrm>
          <a:prstGeom prst="rect">
            <a:avLst/>
          </a:prstGeom>
          <a:solidFill>
            <a:schemeClr val="bg1"/>
          </a:solidFill>
        </p:spPr>
        <p:txBody>
          <a:bodyPr wrap="square" rtlCol="0">
            <a:spAutoFit/>
          </a:bodyPr>
          <a:lstStyle/>
          <a:p>
            <a:pPr algn="ctr"/>
            <a:r>
              <a:rPr lang="en-US" sz="3200" dirty="0"/>
              <a:t>Commercial Relative Price TREND Varies at the State Level: </a:t>
            </a:r>
          </a:p>
          <a:p>
            <a:pPr algn="ctr"/>
            <a:r>
              <a:rPr lang="en-US" sz="3200" dirty="0"/>
              <a:t>Comparison of 5 States</a:t>
            </a:r>
          </a:p>
        </p:txBody>
      </p:sp>
    </p:spTree>
    <p:extLst>
      <p:ext uri="{BB962C8B-B14F-4D97-AF65-F5344CB8AC3E}">
        <p14:creationId xmlns:p14="http://schemas.microsoft.com/office/powerpoint/2010/main" val="514731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Content Placeholder 6">
            <a:extLst>
              <a:ext uri="{FF2B5EF4-FFF2-40B4-BE49-F238E27FC236}">
                <a16:creationId xmlns:a16="http://schemas.microsoft.com/office/drawing/2014/main" id="{FE447005-417F-4C9A-A124-2B07B8D9DB8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522"/>
          <a:stretch/>
        </p:blipFill>
        <p:spPr>
          <a:xfrm>
            <a:off x="461176" y="137915"/>
            <a:ext cx="11465780" cy="6448460"/>
          </a:xfrm>
          <a:prstGeom prst="rect">
            <a:avLst/>
          </a:prstGeom>
        </p:spPr>
      </p:pic>
      <p:sp>
        <p:nvSpPr>
          <p:cNvPr id="5" name="TextBox 4">
            <a:extLst>
              <a:ext uri="{FF2B5EF4-FFF2-40B4-BE49-F238E27FC236}">
                <a16:creationId xmlns:a16="http://schemas.microsoft.com/office/drawing/2014/main" id="{4A4BD031-F25E-43B2-AFF5-237D22E6274A}"/>
              </a:ext>
            </a:extLst>
          </p:cNvPr>
          <p:cNvSpPr txBox="1"/>
          <p:nvPr/>
        </p:nvSpPr>
        <p:spPr>
          <a:xfrm>
            <a:off x="942111" y="6373276"/>
            <a:ext cx="11249890" cy="276999"/>
          </a:xfrm>
          <a:prstGeom prst="rect">
            <a:avLst/>
          </a:prstGeom>
          <a:noFill/>
        </p:spPr>
        <p:txBody>
          <a:bodyPr wrap="square" rtlCol="0">
            <a:spAutoFit/>
          </a:bodyPr>
          <a:lstStyle/>
          <a:p>
            <a:r>
              <a:rPr lang="en-US" sz="1200" dirty="0"/>
              <a:t>Source: White, 2019, Prices Paid to Hospitals by Private Health Plans are High Relative to Medicare and Vary Widely-Findings from an Employer-Led Transparency Initiative</a:t>
            </a:r>
          </a:p>
        </p:txBody>
      </p:sp>
      <p:sp>
        <p:nvSpPr>
          <p:cNvPr id="4" name="TextBox 3">
            <a:extLst>
              <a:ext uri="{FF2B5EF4-FFF2-40B4-BE49-F238E27FC236}">
                <a16:creationId xmlns:a16="http://schemas.microsoft.com/office/drawing/2014/main" id="{5A58F3D4-B747-43F2-ABB0-16A0A3056CEC}"/>
              </a:ext>
            </a:extLst>
          </p:cNvPr>
          <p:cNvSpPr txBox="1"/>
          <p:nvPr/>
        </p:nvSpPr>
        <p:spPr>
          <a:xfrm>
            <a:off x="0" y="0"/>
            <a:ext cx="12271890" cy="954107"/>
          </a:xfrm>
          <a:prstGeom prst="rect">
            <a:avLst/>
          </a:prstGeom>
          <a:solidFill>
            <a:schemeClr val="bg1"/>
          </a:solidFill>
        </p:spPr>
        <p:txBody>
          <a:bodyPr wrap="square" rtlCol="0">
            <a:spAutoFit/>
          </a:bodyPr>
          <a:lstStyle/>
          <a:p>
            <a:pPr algn="ctr"/>
            <a:r>
              <a:rPr lang="en-US" sz="3200" b="1" dirty="0"/>
              <a:t>Across 25 States: Average Relative Hospital Prices, 2017</a:t>
            </a:r>
          </a:p>
          <a:p>
            <a:pPr algn="ctr"/>
            <a:r>
              <a:rPr lang="en-US" sz="2400" dirty="0"/>
              <a:t>Percent Employer Health Plans Pay Hospitals Relative to What Medicare Would Pay</a:t>
            </a:r>
          </a:p>
        </p:txBody>
      </p:sp>
    </p:spTree>
    <p:extLst>
      <p:ext uri="{BB962C8B-B14F-4D97-AF65-F5344CB8AC3E}">
        <p14:creationId xmlns:p14="http://schemas.microsoft.com/office/powerpoint/2010/main" val="3000724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6C50D-64BE-E148-A21B-94F12C2A2170}"/>
              </a:ext>
            </a:extLst>
          </p:cNvPr>
          <p:cNvSpPr>
            <a:spLocks noGrp="1"/>
          </p:cNvSpPr>
          <p:nvPr>
            <p:ph type="title"/>
          </p:nvPr>
        </p:nvSpPr>
        <p:spPr>
          <a:xfrm>
            <a:off x="109057" y="702521"/>
            <a:ext cx="12082943" cy="59527"/>
          </a:xfrm>
        </p:spPr>
        <p:txBody>
          <a:bodyPr>
            <a:normAutofit fontScale="90000"/>
          </a:bodyPr>
          <a:lstStyle/>
          <a:p>
            <a:pPr algn="ctr"/>
            <a:r>
              <a:rPr lang="en-US" sz="3600" b="1" dirty="0">
                <a:latin typeface="+mn-lt"/>
              </a:rPr>
              <a:t>Indiana: </a:t>
            </a:r>
            <a:r>
              <a:rPr lang="en-US" sz="3600" dirty="0">
                <a:latin typeface="+mn-lt"/>
              </a:rPr>
              <a:t>TOTAL Hospital Commercial Prices Relative to Medicare, 2017</a:t>
            </a:r>
            <a:br>
              <a:rPr lang="en-US" dirty="0">
                <a:latin typeface="+mn-lt"/>
              </a:rPr>
            </a:br>
            <a:r>
              <a:rPr lang="en-US" sz="2700" dirty="0">
                <a:latin typeface="+mn-lt"/>
              </a:rPr>
              <a:t>(inpatient plus outpatient)</a:t>
            </a:r>
            <a:br>
              <a:rPr lang="en-US" sz="2700" dirty="0"/>
            </a:br>
            <a:endParaRPr lang="en-US" dirty="0"/>
          </a:p>
        </p:txBody>
      </p:sp>
      <p:graphicFrame>
        <p:nvGraphicFramePr>
          <p:cNvPr id="6" name="Content Placeholder 5">
            <a:extLst>
              <a:ext uri="{FF2B5EF4-FFF2-40B4-BE49-F238E27FC236}">
                <a16:creationId xmlns:a16="http://schemas.microsoft.com/office/drawing/2014/main" id="{031C160F-8109-9646-A6F7-A3CDD0F99C7A}"/>
              </a:ext>
            </a:extLst>
          </p:cNvPr>
          <p:cNvGraphicFramePr>
            <a:graphicFrameLocks noGrp="1"/>
          </p:cNvGraphicFramePr>
          <p:nvPr>
            <p:ph idx="1"/>
            <p:extLst>
              <p:ext uri="{D42A27DB-BD31-4B8C-83A1-F6EECF244321}">
                <p14:modId xmlns:p14="http://schemas.microsoft.com/office/powerpoint/2010/main" val="810181670"/>
              </p:ext>
            </p:extLst>
          </p:nvPr>
        </p:nvGraphicFramePr>
        <p:xfrm>
          <a:off x="838200" y="919697"/>
          <a:ext cx="10527890" cy="536311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8C6A4F36-9724-EF49-B6E7-1378C3E72F82}"/>
              </a:ext>
            </a:extLst>
          </p:cNvPr>
          <p:cNvSpPr txBox="1"/>
          <p:nvPr/>
        </p:nvSpPr>
        <p:spPr>
          <a:xfrm>
            <a:off x="318655" y="6342340"/>
            <a:ext cx="11943195" cy="646331"/>
          </a:xfrm>
          <a:prstGeom prst="rect">
            <a:avLst/>
          </a:prstGeom>
          <a:noFill/>
        </p:spPr>
        <p:txBody>
          <a:bodyPr wrap="square" rtlCol="0">
            <a:spAutoFit/>
          </a:bodyPr>
          <a:lstStyle/>
          <a:p>
            <a:r>
              <a:rPr lang="en-US" dirty="0"/>
              <a:t>** RAND 2.0 Study period (2015-2017) averages as study does not provide 2017 relative prices for these two hospitals only</a:t>
            </a:r>
          </a:p>
          <a:p>
            <a:r>
              <a:rPr lang="en-US" dirty="0"/>
              <a:t> </a:t>
            </a:r>
          </a:p>
        </p:txBody>
      </p:sp>
      <p:sp>
        <p:nvSpPr>
          <p:cNvPr id="5" name="TextBox 4">
            <a:extLst>
              <a:ext uri="{FF2B5EF4-FFF2-40B4-BE49-F238E27FC236}">
                <a16:creationId xmlns:a16="http://schemas.microsoft.com/office/drawing/2014/main" id="{1B8FD37C-ADB8-4734-994A-DF3DBEE12E76}"/>
              </a:ext>
            </a:extLst>
          </p:cNvPr>
          <p:cNvSpPr txBox="1"/>
          <p:nvPr/>
        </p:nvSpPr>
        <p:spPr>
          <a:xfrm>
            <a:off x="469900" y="6596390"/>
            <a:ext cx="12439650" cy="261610"/>
          </a:xfrm>
          <a:prstGeom prst="rect">
            <a:avLst/>
          </a:prstGeom>
          <a:noFill/>
        </p:spPr>
        <p:txBody>
          <a:bodyPr wrap="square" rtlCol="0">
            <a:spAutoFit/>
          </a:bodyPr>
          <a:lstStyle/>
          <a:p>
            <a:r>
              <a:rPr lang="en-US" sz="1100" dirty="0"/>
              <a:t>Source: Derived from Supplement, White, 2019, Prices Paid to Hospitals by Private Health Plans are High Relative to Medicare and Vary Widely-Findings from an Employer-Led Transparency Initiative</a:t>
            </a:r>
          </a:p>
        </p:txBody>
      </p:sp>
      <p:sp>
        <p:nvSpPr>
          <p:cNvPr id="3" name="TextBox 2">
            <a:extLst>
              <a:ext uri="{FF2B5EF4-FFF2-40B4-BE49-F238E27FC236}">
                <a16:creationId xmlns:a16="http://schemas.microsoft.com/office/drawing/2014/main" id="{0183D99C-355E-4A6B-AB7D-CB74E9A0776B}"/>
              </a:ext>
            </a:extLst>
          </p:cNvPr>
          <p:cNvSpPr txBox="1"/>
          <p:nvPr/>
        </p:nvSpPr>
        <p:spPr>
          <a:xfrm>
            <a:off x="1449659" y="1754460"/>
            <a:ext cx="817756" cy="400110"/>
          </a:xfrm>
          <a:prstGeom prst="rect">
            <a:avLst/>
          </a:prstGeom>
          <a:noFill/>
        </p:spPr>
        <p:txBody>
          <a:bodyPr wrap="square" rtlCol="0">
            <a:spAutoFit/>
          </a:bodyPr>
          <a:lstStyle/>
          <a:p>
            <a:r>
              <a:rPr lang="en-US" sz="2000" b="1" dirty="0"/>
              <a:t>311%</a:t>
            </a:r>
          </a:p>
        </p:txBody>
      </p:sp>
    </p:spTree>
    <p:extLst>
      <p:ext uri="{BB962C8B-B14F-4D97-AF65-F5344CB8AC3E}">
        <p14:creationId xmlns:p14="http://schemas.microsoft.com/office/powerpoint/2010/main" val="1564261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1A54B-AD68-2840-A92E-45C6FB93913B}"/>
              </a:ext>
            </a:extLst>
          </p:cNvPr>
          <p:cNvSpPr>
            <a:spLocks noGrp="1"/>
          </p:cNvSpPr>
          <p:nvPr>
            <p:ph type="title"/>
          </p:nvPr>
        </p:nvSpPr>
        <p:spPr>
          <a:xfrm>
            <a:off x="72704" y="189548"/>
            <a:ext cx="12046591" cy="453004"/>
          </a:xfrm>
        </p:spPr>
        <p:txBody>
          <a:bodyPr>
            <a:noAutofit/>
          </a:bodyPr>
          <a:lstStyle/>
          <a:p>
            <a:pPr algn="ctr"/>
            <a:r>
              <a:rPr lang="en-US" sz="3200" b="1" dirty="0">
                <a:latin typeface="+mn-lt"/>
              </a:rPr>
              <a:t>Indiana: </a:t>
            </a:r>
            <a:r>
              <a:rPr lang="en-US" sz="3200" dirty="0">
                <a:latin typeface="+mn-lt"/>
              </a:rPr>
              <a:t>INPATIENT Commercial Prices Relative to Medicare, 2017</a:t>
            </a:r>
          </a:p>
        </p:txBody>
      </p:sp>
      <p:graphicFrame>
        <p:nvGraphicFramePr>
          <p:cNvPr id="5" name="Content Placeholder 4">
            <a:extLst>
              <a:ext uri="{FF2B5EF4-FFF2-40B4-BE49-F238E27FC236}">
                <a16:creationId xmlns:a16="http://schemas.microsoft.com/office/drawing/2014/main" id="{0C04685A-65E1-4649-A787-3D87B4472375}"/>
              </a:ext>
            </a:extLst>
          </p:cNvPr>
          <p:cNvGraphicFramePr>
            <a:graphicFrameLocks noGrp="1"/>
          </p:cNvGraphicFramePr>
          <p:nvPr>
            <p:ph idx="1"/>
            <p:extLst>
              <p:ext uri="{D42A27DB-BD31-4B8C-83A1-F6EECF244321}">
                <p14:modId xmlns:p14="http://schemas.microsoft.com/office/powerpoint/2010/main" val="3894256845"/>
              </p:ext>
            </p:extLst>
          </p:nvPr>
        </p:nvGraphicFramePr>
        <p:xfrm>
          <a:off x="838200" y="757084"/>
          <a:ext cx="10515600" cy="541987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A56387F9-2A92-9449-AB2E-0903E2AF4D2D}"/>
              </a:ext>
            </a:extLst>
          </p:cNvPr>
          <p:cNvSpPr txBox="1"/>
          <p:nvPr/>
        </p:nvSpPr>
        <p:spPr>
          <a:xfrm>
            <a:off x="381001" y="6291495"/>
            <a:ext cx="11589326" cy="369332"/>
          </a:xfrm>
          <a:prstGeom prst="rect">
            <a:avLst/>
          </a:prstGeom>
          <a:noFill/>
        </p:spPr>
        <p:txBody>
          <a:bodyPr wrap="square" rtlCol="0">
            <a:spAutoFit/>
          </a:bodyPr>
          <a:lstStyle/>
          <a:p>
            <a:r>
              <a:rPr lang="en-US" dirty="0"/>
              <a:t>** RAND 2.0 Study period (2015-2017) averages as study does not provide 2017 relative prices for these two hospitals only </a:t>
            </a:r>
          </a:p>
        </p:txBody>
      </p:sp>
      <p:sp>
        <p:nvSpPr>
          <p:cNvPr id="6" name="TextBox 5">
            <a:extLst>
              <a:ext uri="{FF2B5EF4-FFF2-40B4-BE49-F238E27FC236}">
                <a16:creationId xmlns:a16="http://schemas.microsoft.com/office/drawing/2014/main" id="{A92F9ACF-7801-41BA-9E82-9A29DAB1C655}"/>
              </a:ext>
            </a:extLst>
          </p:cNvPr>
          <p:cNvSpPr txBox="1"/>
          <p:nvPr/>
        </p:nvSpPr>
        <p:spPr>
          <a:xfrm>
            <a:off x="381001" y="6596390"/>
            <a:ext cx="12293600" cy="261610"/>
          </a:xfrm>
          <a:prstGeom prst="rect">
            <a:avLst/>
          </a:prstGeom>
          <a:noFill/>
        </p:spPr>
        <p:txBody>
          <a:bodyPr wrap="square" rtlCol="0">
            <a:spAutoFit/>
          </a:bodyPr>
          <a:lstStyle/>
          <a:p>
            <a:r>
              <a:rPr lang="en-US" sz="1100" dirty="0"/>
              <a:t>Source: Derived from Supplement, White, 2019, Prices Paid to Hospitals by Private Health Plans are High Relative to Medicare and Vary Widely-Findings from an Employer-Led Transparency Initiative</a:t>
            </a:r>
          </a:p>
        </p:txBody>
      </p:sp>
      <p:sp>
        <p:nvSpPr>
          <p:cNvPr id="3" name="TextBox 2">
            <a:extLst>
              <a:ext uri="{FF2B5EF4-FFF2-40B4-BE49-F238E27FC236}">
                <a16:creationId xmlns:a16="http://schemas.microsoft.com/office/drawing/2014/main" id="{67AA0999-8572-4738-944F-30A52E85857D}"/>
              </a:ext>
            </a:extLst>
          </p:cNvPr>
          <p:cNvSpPr txBox="1"/>
          <p:nvPr/>
        </p:nvSpPr>
        <p:spPr>
          <a:xfrm>
            <a:off x="1189464" y="1705439"/>
            <a:ext cx="1025912" cy="400110"/>
          </a:xfrm>
          <a:prstGeom prst="rect">
            <a:avLst/>
          </a:prstGeom>
          <a:noFill/>
        </p:spPr>
        <p:txBody>
          <a:bodyPr wrap="square" rtlCol="0">
            <a:spAutoFit/>
          </a:bodyPr>
          <a:lstStyle/>
          <a:p>
            <a:pPr algn="ctr"/>
            <a:r>
              <a:rPr lang="en-US" sz="2000" b="1" dirty="0"/>
              <a:t>236%</a:t>
            </a:r>
          </a:p>
        </p:txBody>
      </p:sp>
    </p:spTree>
    <p:extLst>
      <p:ext uri="{BB962C8B-B14F-4D97-AF65-F5344CB8AC3E}">
        <p14:creationId xmlns:p14="http://schemas.microsoft.com/office/powerpoint/2010/main" val="1213541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5BDF4-17B7-274C-BA31-1DFE26A12A99}"/>
              </a:ext>
            </a:extLst>
          </p:cNvPr>
          <p:cNvSpPr>
            <a:spLocks noGrp="1"/>
          </p:cNvSpPr>
          <p:nvPr>
            <p:ph type="title"/>
          </p:nvPr>
        </p:nvSpPr>
        <p:spPr>
          <a:xfrm>
            <a:off x="86014" y="-51518"/>
            <a:ext cx="12192000" cy="817124"/>
          </a:xfrm>
        </p:spPr>
        <p:txBody>
          <a:bodyPr>
            <a:noAutofit/>
          </a:bodyPr>
          <a:lstStyle/>
          <a:p>
            <a:pPr algn="ctr"/>
            <a:r>
              <a:rPr lang="en-US" sz="3200" b="1" dirty="0">
                <a:latin typeface="+mn-lt"/>
              </a:rPr>
              <a:t>Indiana: </a:t>
            </a:r>
            <a:r>
              <a:rPr lang="en-US" sz="3200" dirty="0">
                <a:latin typeface="+mn-lt"/>
              </a:rPr>
              <a:t>OUTPATIENT Commercial Prices Relative to Medicare, 2017</a:t>
            </a:r>
          </a:p>
        </p:txBody>
      </p:sp>
      <p:graphicFrame>
        <p:nvGraphicFramePr>
          <p:cNvPr id="6" name="Content Placeholder 5">
            <a:extLst>
              <a:ext uri="{FF2B5EF4-FFF2-40B4-BE49-F238E27FC236}">
                <a16:creationId xmlns:a16="http://schemas.microsoft.com/office/drawing/2014/main" id="{3F72E8D1-8F64-454D-894B-F4160FCF1576}"/>
              </a:ext>
            </a:extLst>
          </p:cNvPr>
          <p:cNvGraphicFramePr>
            <a:graphicFrameLocks noGrp="1"/>
          </p:cNvGraphicFramePr>
          <p:nvPr>
            <p:ph idx="1"/>
            <p:extLst>
              <p:ext uri="{D42A27DB-BD31-4B8C-83A1-F6EECF244321}">
                <p14:modId xmlns:p14="http://schemas.microsoft.com/office/powerpoint/2010/main" val="793342289"/>
              </p:ext>
            </p:extLst>
          </p:nvPr>
        </p:nvGraphicFramePr>
        <p:xfrm>
          <a:off x="827138" y="780722"/>
          <a:ext cx="10537723" cy="542237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19E5E05B-4C8F-0B48-ACF5-313D0BD0A452}"/>
              </a:ext>
            </a:extLst>
          </p:cNvPr>
          <p:cNvSpPr txBox="1"/>
          <p:nvPr/>
        </p:nvSpPr>
        <p:spPr>
          <a:xfrm>
            <a:off x="162214" y="6389828"/>
            <a:ext cx="11578937" cy="369332"/>
          </a:xfrm>
          <a:prstGeom prst="rect">
            <a:avLst/>
          </a:prstGeom>
          <a:noFill/>
        </p:spPr>
        <p:txBody>
          <a:bodyPr wrap="square" rtlCol="0">
            <a:spAutoFit/>
          </a:bodyPr>
          <a:lstStyle/>
          <a:p>
            <a:r>
              <a:rPr lang="en-US" dirty="0"/>
              <a:t>** RAND 2.0 Study period (2015-2017) averages as study does not provide 2017 relative prices for these two hospitals only </a:t>
            </a:r>
          </a:p>
        </p:txBody>
      </p:sp>
      <p:sp>
        <p:nvSpPr>
          <p:cNvPr id="5" name="TextBox 4">
            <a:extLst>
              <a:ext uri="{FF2B5EF4-FFF2-40B4-BE49-F238E27FC236}">
                <a16:creationId xmlns:a16="http://schemas.microsoft.com/office/drawing/2014/main" id="{7A4347DC-313B-41DA-998A-EECEB695BB7F}"/>
              </a:ext>
            </a:extLst>
          </p:cNvPr>
          <p:cNvSpPr txBox="1"/>
          <p:nvPr/>
        </p:nvSpPr>
        <p:spPr>
          <a:xfrm>
            <a:off x="162214" y="6628355"/>
            <a:ext cx="12115800" cy="261610"/>
          </a:xfrm>
          <a:prstGeom prst="rect">
            <a:avLst/>
          </a:prstGeom>
          <a:noFill/>
        </p:spPr>
        <p:txBody>
          <a:bodyPr wrap="square" rtlCol="0">
            <a:spAutoFit/>
          </a:bodyPr>
          <a:lstStyle/>
          <a:p>
            <a:r>
              <a:rPr lang="en-US" sz="1100" dirty="0"/>
              <a:t>Source: Derived from Supplement, White, 2019, Prices Paid to Hospitals by Private Health Plans are High Relative to Medicare and Vary Widely-Findings from an Employer-Led Transparency Initiative</a:t>
            </a:r>
          </a:p>
        </p:txBody>
      </p:sp>
      <p:sp>
        <p:nvSpPr>
          <p:cNvPr id="3" name="TextBox 2">
            <a:extLst>
              <a:ext uri="{FF2B5EF4-FFF2-40B4-BE49-F238E27FC236}">
                <a16:creationId xmlns:a16="http://schemas.microsoft.com/office/drawing/2014/main" id="{44785F1E-7667-4686-966D-E44E6743F298}"/>
              </a:ext>
            </a:extLst>
          </p:cNvPr>
          <p:cNvSpPr txBox="1"/>
          <p:nvPr/>
        </p:nvSpPr>
        <p:spPr>
          <a:xfrm>
            <a:off x="1367883" y="1628078"/>
            <a:ext cx="1003610" cy="400110"/>
          </a:xfrm>
          <a:prstGeom prst="rect">
            <a:avLst/>
          </a:prstGeom>
          <a:noFill/>
        </p:spPr>
        <p:txBody>
          <a:bodyPr wrap="square" rtlCol="0">
            <a:spAutoFit/>
          </a:bodyPr>
          <a:lstStyle/>
          <a:p>
            <a:pPr algn="ctr"/>
            <a:r>
              <a:rPr lang="en-US" sz="2000" b="1" dirty="0"/>
              <a:t>403%</a:t>
            </a:r>
          </a:p>
        </p:txBody>
      </p:sp>
    </p:spTree>
    <p:extLst>
      <p:ext uri="{BB962C8B-B14F-4D97-AF65-F5344CB8AC3E}">
        <p14:creationId xmlns:p14="http://schemas.microsoft.com/office/powerpoint/2010/main" val="1037348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10DD0-91FA-3E46-9269-3A7C546879DC}"/>
              </a:ext>
            </a:extLst>
          </p:cNvPr>
          <p:cNvSpPr>
            <a:spLocks noGrp="1"/>
          </p:cNvSpPr>
          <p:nvPr>
            <p:ph type="title"/>
          </p:nvPr>
        </p:nvSpPr>
        <p:spPr>
          <a:xfrm>
            <a:off x="838200" y="84533"/>
            <a:ext cx="10515600" cy="1027416"/>
          </a:xfrm>
        </p:spPr>
        <p:txBody>
          <a:bodyPr>
            <a:normAutofit/>
          </a:bodyPr>
          <a:lstStyle/>
          <a:p>
            <a:pPr algn="ctr"/>
            <a:r>
              <a:rPr lang="en-US" sz="3200" b="1" dirty="0">
                <a:latin typeface="+mn-lt"/>
              </a:rPr>
              <a:t>Single Health-System: Indiana vs. Michigan</a:t>
            </a:r>
            <a:br>
              <a:rPr lang="en-US" sz="3200" b="1" dirty="0">
                <a:latin typeface="+mn-lt"/>
              </a:rPr>
            </a:br>
            <a:r>
              <a:rPr lang="en-US" sz="3200" dirty="0">
                <a:latin typeface="+mn-lt"/>
              </a:rPr>
              <a:t>TOTAL Relative Inpatient plus Outpatient Prices 2017</a:t>
            </a:r>
          </a:p>
        </p:txBody>
      </p:sp>
      <p:graphicFrame>
        <p:nvGraphicFramePr>
          <p:cNvPr id="4" name="Content Placeholder 3">
            <a:extLst>
              <a:ext uri="{FF2B5EF4-FFF2-40B4-BE49-F238E27FC236}">
                <a16:creationId xmlns:a16="http://schemas.microsoft.com/office/drawing/2014/main" id="{618DAED6-06D9-C74E-9B84-3919BA5E4926}"/>
              </a:ext>
            </a:extLst>
          </p:cNvPr>
          <p:cNvGraphicFramePr>
            <a:graphicFrameLocks noGrp="1"/>
          </p:cNvGraphicFramePr>
          <p:nvPr>
            <p:ph idx="1"/>
            <p:extLst>
              <p:ext uri="{D42A27DB-BD31-4B8C-83A1-F6EECF244321}">
                <p14:modId xmlns:p14="http://schemas.microsoft.com/office/powerpoint/2010/main" val="2304249082"/>
              </p:ext>
            </p:extLst>
          </p:nvPr>
        </p:nvGraphicFramePr>
        <p:xfrm>
          <a:off x="838200" y="1196480"/>
          <a:ext cx="10515600" cy="505708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8E404877-9266-4C13-8F5C-EF13B7E62AAE}"/>
              </a:ext>
            </a:extLst>
          </p:cNvPr>
          <p:cNvSpPr txBox="1"/>
          <p:nvPr/>
        </p:nvSpPr>
        <p:spPr>
          <a:xfrm>
            <a:off x="444500" y="6433341"/>
            <a:ext cx="11453090" cy="261610"/>
          </a:xfrm>
          <a:prstGeom prst="rect">
            <a:avLst/>
          </a:prstGeom>
          <a:noFill/>
        </p:spPr>
        <p:txBody>
          <a:bodyPr wrap="square" rtlCol="0">
            <a:spAutoFit/>
          </a:bodyPr>
          <a:lstStyle/>
          <a:p>
            <a:r>
              <a:rPr lang="en-US" sz="1100" dirty="0"/>
              <a:t>Source: Derived from Supplement, White, 2019, Prices Paid to Hospitals by Private Health Plans are High Relative to Medicare and Vary Widely-Findings from an Employer-Led Transparency Initiative</a:t>
            </a:r>
          </a:p>
        </p:txBody>
      </p:sp>
    </p:spTree>
    <p:extLst>
      <p:ext uri="{BB962C8B-B14F-4D97-AF65-F5344CB8AC3E}">
        <p14:creationId xmlns:p14="http://schemas.microsoft.com/office/powerpoint/2010/main" val="702788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6D148B97-BACC-48F4-A7F8-ED59B817123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95" b="721"/>
          <a:stretch/>
        </p:blipFill>
        <p:spPr>
          <a:xfrm>
            <a:off x="983661" y="773430"/>
            <a:ext cx="10614582" cy="5695142"/>
          </a:xfrm>
          <a:prstGeom prst="rect">
            <a:avLst/>
          </a:prstGeom>
        </p:spPr>
      </p:pic>
      <p:sp>
        <p:nvSpPr>
          <p:cNvPr id="3" name="TextBox 2">
            <a:extLst>
              <a:ext uri="{FF2B5EF4-FFF2-40B4-BE49-F238E27FC236}">
                <a16:creationId xmlns:a16="http://schemas.microsoft.com/office/drawing/2014/main" id="{09724E8D-A057-4BC1-9F8E-B988628058DE}"/>
              </a:ext>
            </a:extLst>
          </p:cNvPr>
          <p:cNvSpPr txBox="1"/>
          <p:nvPr/>
        </p:nvSpPr>
        <p:spPr>
          <a:xfrm>
            <a:off x="2788580" y="2033656"/>
            <a:ext cx="893627" cy="400110"/>
          </a:xfrm>
          <a:prstGeom prst="rect">
            <a:avLst/>
          </a:prstGeom>
          <a:noFill/>
        </p:spPr>
        <p:txBody>
          <a:bodyPr wrap="square" rtlCol="0">
            <a:spAutoFit/>
          </a:bodyPr>
          <a:lstStyle/>
          <a:p>
            <a:r>
              <a:rPr lang="en-US" sz="2000" b="1" dirty="0"/>
              <a:t>GOAL!</a:t>
            </a:r>
          </a:p>
        </p:txBody>
      </p:sp>
      <p:sp>
        <p:nvSpPr>
          <p:cNvPr id="4" name="TextBox 3">
            <a:extLst>
              <a:ext uri="{FF2B5EF4-FFF2-40B4-BE49-F238E27FC236}">
                <a16:creationId xmlns:a16="http://schemas.microsoft.com/office/drawing/2014/main" id="{819D4669-734D-498F-AC12-B66C7A5C99E1}"/>
              </a:ext>
            </a:extLst>
          </p:cNvPr>
          <p:cNvSpPr txBox="1"/>
          <p:nvPr/>
        </p:nvSpPr>
        <p:spPr>
          <a:xfrm>
            <a:off x="4083169" y="5684460"/>
            <a:ext cx="1096813" cy="400110"/>
          </a:xfrm>
          <a:prstGeom prst="rect">
            <a:avLst/>
          </a:prstGeom>
          <a:solidFill>
            <a:schemeClr val="bg1"/>
          </a:solidFill>
        </p:spPr>
        <p:txBody>
          <a:bodyPr wrap="square" rtlCol="0">
            <a:spAutoFit/>
          </a:bodyPr>
          <a:lstStyle/>
          <a:p>
            <a:r>
              <a:rPr lang="en-US" sz="2000" dirty="0"/>
              <a:t>&lt; 150%</a:t>
            </a:r>
          </a:p>
        </p:txBody>
      </p:sp>
      <p:sp>
        <p:nvSpPr>
          <p:cNvPr id="6" name="TextBox 5">
            <a:extLst>
              <a:ext uri="{FF2B5EF4-FFF2-40B4-BE49-F238E27FC236}">
                <a16:creationId xmlns:a16="http://schemas.microsoft.com/office/drawing/2014/main" id="{B06C398A-6F61-48FC-AD08-DBD452CDEDF3}"/>
              </a:ext>
            </a:extLst>
          </p:cNvPr>
          <p:cNvSpPr txBox="1"/>
          <p:nvPr/>
        </p:nvSpPr>
        <p:spPr>
          <a:xfrm>
            <a:off x="6226402" y="5684460"/>
            <a:ext cx="1286625" cy="400110"/>
          </a:xfrm>
          <a:prstGeom prst="rect">
            <a:avLst/>
          </a:prstGeom>
          <a:solidFill>
            <a:schemeClr val="bg1"/>
          </a:solidFill>
        </p:spPr>
        <p:txBody>
          <a:bodyPr wrap="square" rtlCol="0">
            <a:spAutoFit/>
          </a:bodyPr>
          <a:lstStyle/>
          <a:p>
            <a:r>
              <a:rPr lang="en-US" sz="2000" dirty="0"/>
              <a:t>150-250%</a:t>
            </a:r>
          </a:p>
        </p:txBody>
      </p:sp>
      <p:sp>
        <p:nvSpPr>
          <p:cNvPr id="8" name="TextBox 7">
            <a:extLst>
              <a:ext uri="{FF2B5EF4-FFF2-40B4-BE49-F238E27FC236}">
                <a16:creationId xmlns:a16="http://schemas.microsoft.com/office/drawing/2014/main" id="{0D4A532E-C7A8-4CFA-87A9-94C6CFBB5E5E}"/>
              </a:ext>
            </a:extLst>
          </p:cNvPr>
          <p:cNvSpPr txBox="1"/>
          <p:nvPr/>
        </p:nvSpPr>
        <p:spPr>
          <a:xfrm>
            <a:off x="8215990" y="5684460"/>
            <a:ext cx="1357460" cy="400110"/>
          </a:xfrm>
          <a:prstGeom prst="rect">
            <a:avLst/>
          </a:prstGeom>
          <a:solidFill>
            <a:schemeClr val="bg1"/>
          </a:solidFill>
        </p:spPr>
        <p:txBody>
          <a:bodyPr wrap="square" rtlCol="0">
            <a:spAutoFit/>
          </a:bodyPr>
          <a:lstStyle/>
          <a:p>
            <a:r>
              <a:rPr lang="en-US" sz="2000" dirty="0"/>
              <a:t>&gt; 250%</a:t>
            </a:r>
          </a:p>
        </p:txBody>
      </p:sp>
      <p:sp>
        <p:nvSpPr>
          <p:cNvPr id="10" name="TextBox 9">
            <a:extLst>
              <a:ext uri="{FF2B5EF4-FFF2-40B4-BE49-F238E27FC236}">
                <a16:creationId xmlns:a16="http://schemas.microsoft.com/office/drawing/2014/main" id="{47B5D5A4-94C7-4AAE-A27A-A83754BF6F9E}"/>
              </a:ext>
            </a:extLst>
          </p:cNvPr>
          <p:cNvSpPr txBox="1"/>
          <p:nvPr/>
        </p:nvSpPr>
        <p:spPr>
          <a:xfrm>
            <a:off x="527899" y="234821"/>
            <a:ext cx="11397007" cy="1077218"/>
          </a:xfrm>
          <a:prstGeom prst="rect">
            <a:avLst/>
          </a:prstGeom>
          <a:solidFill>
            <a:schemeClr val="bg1"/>
          </a:solidFill>
        </p:spPr>
        <p:txBody>
          <a:bodyPr wrap="square" rtlCol="0">
            <a:spAutoFit/>
          </a:bodyPr>
          <a:lstStyle/>
          <a:p>
            <a:pPr algn="ctr"/>
            <a:r>
              <a:rPr lang="en-US" sz="3200" dirty="0"/>
              <a:t>Best Quality Using CMS Hospital Star Ratings and BEST PRICE Using RAND 2.0 Study Findings: Across 25 States</a:t>
            </a:r>
          </a:p>
        </p:txBody>
      </p:sp>
      <p:sp>
        <p:nvSpPr>
          <p:cNvPr id="11" name="TextBox 10">
            <a:extLst>
              <a:ext uri="{FF2B5EF4-FFF2-40B4-BE49-F238E27FC236}">
                <a16:creationId xmlns:a16="http://schemas.microsoft.com/office/drawing/2014/main" id="{93D568CC-E524-4738-8ED4-C8EAE293BD73}"/>
              </a:ext>
            </a:extLst>
          </p:cNvPr>
          <p:cNvSpPr txBox="1"/>
          <p:nvPr/>
        </p:nvSpPr>
        <p:spPr>
          <a:xfrm>
            <a:off x="882079" y="6542224"/>
            <a:ext cx="11249890" cy="276999"/>
          </a:xfrm>
          <a:prstGeom prst="rect">
            <a:avLst/>
          </a:prstGeom>
          <a:noFill/>
        </p:spPr>
        <p:txBody>
          <a:bodyPr wrap="square" rtlCol="0">
            <a:spAutoFit/>
          </a:bodyPr>
          <a:lstStyle/>
          <a:p>
            <a:r>
              <a:rPr lang="en-US" sz="1200" dirty="0"/>
              <a:t>Source: White, 2019, Prices Paid to Hospitals by Private Health Plans are High Relative to Medicare and Vary Widely-Findings from an Employer-Led Transparency Initiative</a:t>
            </a:r>
          </a:p>
        </p:txBody>
      </p:sp>
    </p:spTree>
    <p:extLst>
      <p:ext uri="{BB962C8B-B14F-4D97-AF65-F5344CB8AC3E}">
        <p14:creationId xmlns:p14="http://schemas.microsoft.com/office/powerpoint/2010/main" val="102290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1E4F0-0E78-4954-842E-B7D4903C06F6}"/>
              </a:ext>
            </a:extLst>
          </p:cNvPr>
          <p:cNvSpPr>
            <a:spLocks noGrp="1"/>
          </p:cNvSpPr>
          <p:nvPr>
            <p:ph type="title"/>
          </p:nvPr>
        </p:nvSpPr>
        <p:spPr>
          <a:xfrm>
            <a:off x="824080" y="419116"/>
            <a:ext cx="10820400" cy="1293028"/>
          </a:xfrm>
        </p:spPr>
        <p:txBody>
          <a:bodyPr vert="horz" lIns="91440" tIns="45720" rIns="91440" bIns="45720" rtlCol="0" anchor="ctr">
            <a:normAutofit/>
          </a:bodyPr>
          <a:lstStyle/>
          <a:p>
            <a:r>
              <a:rPr lang="en-US" sz="4000" kern="1200" dirty="0">
                <a:solidFill>
                  <a:schemeClr val="accent1"/>
                </a:solidFill>
                <a:latin typeface="+mn-lt"/>
                <a:ea typeface="+mj-ea"/>
                <a:cs typeface="+mj-cs"/>
              </a:rPr>
              <a:t>NEXT STEPS</a:t>
            </a:r>
          </a:p>
        </p:txBody>
      </p:sp>
      <p:graphicFrame>
        <p:nvGraphicFramePr>
          <p:cNvPr id="5" name="Content Placeholder 2">
            <a:extLst>
              <a:ext uri="{FF2B5EF4-FFF2-40B4-BE49-F238E27FC236}">
                <a16:creationId xmlns:a16="http://schemas.microsoft.com/office/drawing/2014/main" id="{3A3B92ED-5E70-4E6D-9BAE-1430ECAF0474}"/>
              </a:ext>
            </a:extLst>
          </p:cNvPr>
          <p:cNvGraphicFramePr>
            <a:graphicFrameLocks noGrp="1"/>
          </p:cNvGraphicFramePr>
          <p:nvPr>
            <p:ph idx="1"/>
            <p:extLst>
              <p:ext uri="{D42A27DB-BD31-4B8C-83A1-F6EECF244321}">
                <p14:modId xmlns:p14="http://schemas.microsoft.com/office/powerpoint/2010/main" val="4023304844"/>
              </p:ext>
            </p:extLst>
          </p:nvPr>
        </p:nvGraphicFramePr>
        <p:xfrm>
          <a:off x="1557517" y="1712144"/>
          <a:ext cx="10820400" cy="4024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3797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5A22F-FB2E-4DED-9070-4C6A5DE2AC9F}"/>
              </a:ext>
            </a:extLst>
          </p:cNvPr>
          <p:cNvSpPr>
            <a:spLocks noGrp="1"/>
          </p:cNvSpPr>
          <p:nvPr>
            <p:ph type="title"/>
          </p:nvPr>
        </p:nvSpPr>
        <p:spPr>
          <a:xfrm>
            <a:off x="742950" y="502439"/>
            <a:ext cx="10820400" cy="1293028"/>
          </a:xfrm>
        </p:spPr>
        <p:txBody>
          <a:bodyPr>
            <a:normAutofit fontScale="90000"/>
          </a:bodyPr>
          <a:lstStyle/>
          <a:p>
            <a:r>
              <a:rPr lang="en-US" dirty="0"/>
              <a:t>Legislative Round Table: How Do High Health Care Costs Impact Indiana Employers</a:t>
            </a:r>
          </a:p>
        </p:txBody>
      </p:sp>
      <p:sp>
        <p:nvSpPr>
          <p:cNvPr id="3" name="Content Placeholder 2">
            <a:extLst>
              <a:ext uri="{FF2B5EF4-FFF2-40B4-BE49-F238E27FC236}">
                <a16:creationId xmlns:a16="http://schemas.microsoft.com/office/drawing/2014/main" id="{89564D3F-7C4E-4B41-AA5D-2B44BFE5538E}"/>
              </a:ext>
            </a:extLst>
          </p:cNvPr>
          <p:cNvSpPr>
            <a:spLocks noGrp="1"/>
          </p:cNvSpPr>
          <p:nvPr>
            <p:ph idx="1"/>
          </p:nvPr>
        </p:nvSpPr>
        <p:spPr>
          <a:xfrm>
            <a:off x="742950" y="2021522"/>
            <a:ext cx="10820400" cy="4024125"/>
          </a:xfrm>
        </p:spPr>
        <p:txBody>
          <a:bodyPr/>
          <a:lstStyle/>
          <a:p>
            <a:r>
              <a:rPr lang="en-US" dirty="0"/>
              <a:t>Limits:</a:t>
            </a:r>
          </a:p>
          <a:p>
            <a:pPr lvl="1"/>
            <a:r>
              <a:rPr lang="en-US" sz="2200" dirty="0"/>
              <a:t>employee salary wage raises</a:t>
            </a:r>
          </a:p>
          <a:p>
            <a:pPr lvl="1"/>
            <a:r>
              <a:rPr lang="en-US" sz="2200" dirty="0"/>
              <a:t>hiring the best talent (as need competitive wages and benefit)</a:t>
            </a:r>
          </a:p>
          <a:p>
            <a:pPr lvl="1"/>
            <a:r>
              <a:rPr lang="en-US" sz="2200" dirty="0"/>
              <a:t>financial reserves (which results in more lay-offs in business slump)</a:t>
            </a:r>
          </a:p>
          <a:p>
            <a:pPr lvl="1"/>
            <a:r>
              <a:rPr lang="en-US" sz="2200" dirty="0"/>
              <a:t>funds available to invest in business expansion</a:t>
            </a:r>
          </a:p>
          <a:p>
            <a:pPr lvl="1"/>
            <a:r>
              <a:rPr lang="en-US" sz="2200" dirty="0"/>
              <a:t>health care services offered to retirees</a:t>
            </a:r>
          </a:p>
          <a:p>
            <a:pPr lvl="1"/>
            <a:r>
              <a:rPr lang="en-US" sz="2200" dirty="0"/>
              <a:t>funds available for community support</a:t>
            </a:r>
          </a:p>
          <a:p>
            <a:r>
              <a:rPr lang="en-US" dirty="0"/>
              <a:t>Increases: </a:t>
            </a:r>
          </a:p>
          <a:p>
            <a:pPr lvl="1"/>
            <a:r>
              <a:rPr lang="en-US" sz="2200" dirty="0"/>
              <a:t>Employer and employee out-of-pocket contributions for health care (which limits employee household funds available for other living expenses)</a:t>
            </a:r>
          </a:p>
          <a:p>
            <a:pPr lvl="1"/>
            <a:endParaRPr lang="en-US" dirty="0"/>
          </a:p>
          <a:p>
            <a:endParaRPr lang="en-US" dirty="0"/>
          </a:p>
          <a:p>
            <a:endParaRPr lang="en-US" dirty="0"/>
          </a:p>
        </p:txBody>
      </p:sp>
    </p:spTree>
    <p:extLst>
      <p:ext uri="{BB962C8B-B14F-4D97-AF65-F5344CB8AC3E}">
        <p14:creationId xmlns:p14="http://schemas.microsoft.com/office/powerpoint/2010/main" val="3133299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8AD58-7CA1-4BCD-97C4-7C8E488D559E}"/>
              </a:ext>
            </a:extLst>
          </p:cNvPr>
          <p:cNvSpPr>
            <a:spLocks noGrp="1"/>
          </p:cNvSpPr>
          <p:nvPr>
            <p:ph type="title"/>
          </p:nvPr>
        </p:nvSpPr>
        <p:spPr>
          <a:xfrm>
            <a:off x="812800" y="921539"/>
            <a:ext cx="10820400" cy="1293028"/>
          </a:xfrm>
        </p:spPr>
        <p:txBody>
          <a:bodyPr>
            <a:normAutofit fontScale="90000"/>
          </a:bodyPr>
          <a:lstStyle/>
          <a:p>
            <a:r>
              <a:rPr lang="en-US" dirty="0"/>
              <a:t>Legislative Policy</a:t>
            </a:r>
            <a:br>
              <a:rPr lang="en-US" dirty="0"/>
            </a:br>
            <a:r>
              <a:rPr lang="en-US" dirty="0"/>
              <a:t>Federal Bill: </a:t>
            </a:r>
            <a:r>
              <a:rPr lang="en-US" b="1" dirty="0"/>
              <a:t>Lower Health Care Cost Act</a:t>
            </a:r>
            <a:br>
              <a:rPr lang="en-US" b="1" dirty="0"/>
            </a:br>
            <a:r>
              <a:rPr lang="en-US" sz="2400" dirty="0"/>
              <a:t>draft released May 23, 2019, Senator Lamar Alexander (R-</a:t>
            </a:r>
            <a:r>
              <a:rPr lang="en-US" sz="2400" dirty="0" err="1"/>
              <a:t>Tenn</a:t>
            </a:r>
            <a:r>
              <a:rPr lang="en-US" sz="2400" dirty="0"/>
              <a:t>)</a:t>
            </a:r>
            <a:endParaRPr lang="en-US" dirty="0"/>
          </a:p>
        </p:txBody>
      </p:sp>
      <p:sp>
        <p:nvSpPr>
          <p:cNvPr id="3" name="Content Placeholder 2">
            <a:extLst>
              <a:ext uri="{FF2B5EF4-FFF2-40B4-BE49-F238E27FC236}">
                <a16:creationId xmlns:a16="http://schemas.microsoft.com/office/drawing/2014/main" id="{C87A1285-9402-4762-AC4B-6AE9FCFEEB76}"/>
              </a:ext>
            </a:extLst>
          </p:cNvPr>
          <p:cNvSpPr>
            <a:spLocks noGrp="1"/>
          </p:cNvSpPr>
          <p:nvPr>
            <p:ph idx="1"/>
          </p:nvPr>
        </p:nvSpPr>
        <p:spPr>
          <a:xfrm>
            <a:off x="1625600" y="2885122"/>
            <a:ext cx="9232900" cy="2175828"/>
          </a:xfrm>
        </p:spPr>
        <p:txBody>
          <a:bodyPr>
            <a:normAutofit/>
          </a:bodyPr>
          <a:lstStyle/>
          <a:p>
            <a:pPr>
              <a:buFont typeface="Wingdings" panose="05000000000000000000" pitchFamily="2" charset="2"/>
              <a:buChar char="Ø"/>
            </a:pPr>
            <a:r>
              <a:rPr lang="en-US" sz="2600" b="1" dirty="0"/>
              <a:t>Lower Health Care Cost Act</a:t>
            </a:r>
            <a:r>
              <a:rPr lang="en-US" dirty="0"/>
              <a:t>  (165 page bill) but here is terrific 9 page summary:</a:t>
            </a:r>
          </a:p>
          <a:p>
            <a:pPr marL="0" indent="0">
              <a:buNone/>
            </a:pPr>
            <a:r>
              <a:rPr lang="en-US" dirty="0"/>
              <a:t> </a:t>
            </a:r>
            <a:r>
              <a:rPr lang="en-US" dirty="0">
                <a:hlinkClick r:id="rId2"/>
              </a:rPr>
              <a:t>https://www.help.senate.gov/imo/media/doc/LHCC%20Act%20section%20by%20section%205_23_2019.pdf</a:t>
            </a:r>
            <a:endParaRPr lang="en-US" dirty="0"/>
          </a:p>
          <a:p>
            <a:pPr marL="0" indent="0">
              <a:buNone/>
            </a:pPr>
            <a:endParaRPr lang="en-US" sz="2800" b="1" dirty="0">
              <a:solidFill>
                <a:schemeClr val="accent1"/>
              </a:solidFill>
            </a:endParaRP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470071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552" y="0"/>
            <a:ext cx="10820400" cy="975360"/>
          </a:xfrm>
        </p:spPr>
        <p:txBody>
          <a:bodyPr/>
          <a:lstStyle/>
          <a:p>
            <a:pPr algn="ctr"/>
            <a:r>
              <a:rPr lang="en-US" dirty="0"/>
              <a:t>Members of the Employers’ Forum of Indiana</a:t>
            </a:r>
          </a:p>
        </p:txBody>
      </p:sp>
      <p:sp>
        <p:nvSpPr>
          <p:cNvPr id="3" name="Rectangle 2"/>
          <p:cNvSpPr/>
          <p:nvPr/>
        </p:nvSpPr>
        <p:spPr>
          <a:xfrm>
            <a:off x="782552" y="1125737"/>
            <a:ext cx="3792690" cy="59246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a:ea typeface="+mn-ea"/>
                <a:cs typeface="+mn-cs"/>
              </a:rPr>
              <a:t>Anthem Blue Cross and Blue Shield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a:ea typeface="+mn-ea"/>
                <a:cs typeface="+mn-cs"/>
              </a:rPr>
              <a:t>AON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a:ea typeface="+mn-ea"/>
                <a:cs typeface="+mn-cs"/>
              </a:rPr>
              <a:t>American Health Network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a:ea typeface="+mn-ea"/>
                <a:cs typeface="+mn-cs"/>
              </a:rPr>
              <a:t>Assured Partners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Open Sans"/>
                <a:ea typeface="+mn-ea"/>
                <a:cs typeface="+mn-cs"/>
              </a:rPr>
              <a:t>Barnes and Thornburg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prstClr val="black"/>
                </a:solidFill>
                <a:effectLst/>
                <a:uLnTx/>
                <a:uFillTx/>
                <a:latin typeface="Open Sans"/>
                <a:ea typeface="+mn-ea"/>
                <a:cs typeface="+mn-cs"/>
              </a:rPr>
              <a:t>Castlight</a:t>
            </a:r>
            <a:r>
              <a:rPr kumimoji="0" lang="en-US" sz="2000" b="0" i="0" u="none" strike="noStrike" kern="1200" cap="none" spc="0" normalizeH="0" baseline="0" noProof="0" dirty="0">
                <a:ln>
                  <a:noFill/>
                </a:ln>
                <a:solidFill>
                  <a:prstClr val="black"/>
                </a:solidFill>
                <a:effectLst/>
                <a:uLnTx/>
                <a:uFillTx/>
                <a:latin typeface="Open Sans"/>
                <a:ea typeface="+mn-ea"/>
                <a:cs typeface="+mn-cs"/>
              </a:rPr>
              <a:t> Health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Open Sans"/>
                <a:ea typeface="+mn-ea"/>
                <a:cs typeface="+mn-cs"/>
              </a:rPr>
              <a:t>Chrysler (FCA)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a:ea typeface="+mn-ea"/>
                <a:cs typeface="+mn-cs"/>
              </a:rPr>
              <a:t>Columbus Regional Hospital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a:ea typeface="+mn-ea"/>
                <a:cs typeface="+mn-cs"/>
              </a:rPr>
              <a:t>Community Health Network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Open Sans"/>
                <a:ea typeface="+mn-ea"/>
                <a:cs typeface="+mn-cs"/>
              </a:rPr>
              <a:t>Cummins Inc.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a:ea typeface="+mn-ea"/>
                <a:cs typeface="+mn-cs"/>
              </a:rPr>
              <a:t>Deaconess Hospital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Open Sans"/>
                <a:ea typeface="+mn-ea"/>
                <a:cs typeface="+mn-cs"/>
              </a:rPr>
              <a:t>Eli Lilly and Company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a:ea typeface="+mn-ea"/>
                <a:cs typeface="+mn-cs"/>
              </a:rPr>
              <a:t>Encore Health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prstClr val="black"/>
                </a:solidFill>
                <a:effectLst/>
                <a:uLnTx/>
                <a:uFillTx/>
                <a:latin typeface="Open Sans"/>
                <a:ea typeface="+mn-ea"/>
                <a:cs typeface="+mn-cs"/>
              </a:rPr>
              <a:t>Eskenazi</a:t>
            </a:r>
            <a:r>
              <a:rPr kumimoji="0" lang="en-US" sz="2000" b="0" i="0" u="none" strike="noStrike" kern="1200" cap="none" spc="0" normalizeH="0" baseline="0" noProof="0" dirty="0">
                <a:ln>
                  <a:noFill/>
                </a:ln>
                <a:solidFill>
                  <a:prstClr val="black"/>
                </a:solidFill>
                <a:effectLst/>
                <a:uLnTx/>
                <a:uFillTx/>
                <a:latin typeface="Open Sans"/>
                <a:ea typeface="+mn-ea"/>
                <a:cs typeface="+mn-cs"/>
              </a:rPr>
              <a:t> Health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Open Sans"/>
                <a:ea typeface="+mn-ea"/>
                <a:cs typeface="+mn-cs"/>
              </a:rPr>
              <a:t>Fort Wayne Community School Corp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4" name="TextBox 3"/>
          <p:cNvSpPr txBox="1"/>
          <p:nvPr/>
        </p:nvSpPr>
        <p:spPr>
          <a:xfrm>
            <a:off x="8069296" y="1125737"/>
            <a:ext cx="3792690" cy="59093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Open Sans"/>
                <a:ea typeface="+mn-ea"/>
                <a:cs typeface="+mn-cs"/>
              </a:rPr>
              <a:t>OneAmerica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prstClr val="black"/>
                </a:solidFill>
                <a:effectLst/>
                <a:uLnTx/>
                <a:uFillTx/>
                <a:latin typeface="Open Sans"/>
                <a:ea typeface="+mn-ea"/>
                <a:cs typeface="+mn-cs"/>
              </a:rPr>
              <a:t>OneBridge</a:t>
            </a:r>
            <a:endParaRPr kumimoji="0" lang="en-US" sz="2000" b="0" i="0" u="none" strike="noStrike" kern="1200" cap="none" spc="0" normalizeH="0" baseline="0" noProof="0" dirty="0">
              <a:ln>
                <a:noFill/>
              </a:ln>
              <a:solidFill>
                <a:prstClr val="black"/>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a:ea typeface="+mn-ea"/>
                <a:cs typeface="+mn-cs"/>
              </a:rPr>
              <a:t>Ortho Indy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a:ea typeface="+mn-ea"/>
                <a:cs typeface="+mn-cs"/>
              </a:rPr>
              <a:t>Our Health Inc.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a:ea typeface="+mn-ea"/>
                <a:cs typeface="+mn-cs"/>
              </a:rPr>
              <a:t>Parkview Health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Open Sans"/>
                <a:ea typeface="+mn-ea"/>
                <a:cs typeface="+mn-cs"/>
              </a:rPr>
              <a:t>Purdue University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Open Sans"/>
                <a:ea typeface="+mn-ea"/>
                <a:cs typeface="+mn-cs"/>
              </a:rPr>
              <a:t>Roman Catholic Archdiocese of Indianapolis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Open Sans"/>
                <a:ea typeface="+mn-ea"/>
                <a:cs typeface="+mn-cs"/>
              </a:rPr>
              <a:t>Roche &amp; Genentech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a:ea typeface="+mn-ea"/>
                <a:cs typeface="+mn-cs"/>
              </a:rPr>
              <a:t>St. Vincent Health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Open Sans"/>
                <a:ea typeface="+mn-ea"/>
                <a:cs typeface="+mn-cs"/>
              </a:rPr>
              <a:t>State of Indiana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a:ea typeface="+mn-ea"/>
                <a:cs typeface="+mn-cs"/>
              </a:rPr>
              <a:t>Suburban Health Organization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Open Sans"/>
                <a:ea typeface="+mn-ea"/>
                <a:cs typeface="+mn-cs"/>
              </a:rPr>
              <a:t>The </a:t>
            </a:r>
            <a:r>
              <a:rPr kumimoji="0" lang="en-US" sz="2000" b="1" i="0" u="none" strike="noStrike" kern="1200" cap="none" spc="0" normalizeH="0" baseline="0" noProof="0" dirty="0" err="1">
                <a:ln>
                  <a:noFill/>
                </a:ln>
                <a:solidFill>
                  <a:prstClr val="black"/>
                </a:solidFill>
                <a:effectLst/>
                <a:uLnTx/>
                <a:uFillTx/>
                <a:latin typeface="Open Sans"/>
                <a:ea typeface="+mn-ea"/>
                <a:cs typeface="+mn-cs"/>
              </a:rPr>
              <a:t>Henriott</a:t>
            </a:r>
            <a:r>
              <a:rPr kumimoji="0" lang="en-US" sz="2000" b="1" i="0" u="none" strike="noStrike" kern="1200" cap="none" spc="0" normalizeH="0" baseline="0" noProof="0" dirty="0">
                <a:ln>
                  <a:noFill/>
                </a:ln>
                <a:solidFill>
                  <a:prstClr val="black"/>
                </a:solidFill>
                <a:effectLst/>
                <a:uLnTx/>
                <a:uFillTx/>
                <a:latin typeface="Open Sans"/>
                <a:ea typeface="+mn-ea"/>
                <a:cs typeface="+mn-cs"/>
              </a:rPr>
              <a:t> Group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Open Sans"/>
                <a:ea typeface="+mn-ea"/>
                <a:cs typeface="+mn-cs"/>
              </a:rPr>
              <a:t>Tippecanoe School Corp.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prstClr val="black"/>
                </a:solidFill>
                <a:effectLst/>
                <a:uLnTx/>
                <a:uFillTx/>
                <a:latin typeface="Open Sans"/>
                <a:ea typeface="+mn-ea"/>
                <a:cs typeface="+mn-cs"/>
              </a:rPr>
              <a:t>TrueRx</a:t>
            </a:r>
            <a:endParaRPr kumimoji="0" lang="en-US" sz="2000" b="0" i="0" u="none" strike="noStrike" kern="1200" cap="none" spc="0" normalizeH="0" baseline="0" noProof="0" dirty="0">
              <a:ln>
                <a:noFill/>
              </a:ln>
              <a:solidFill>
                <a:prstClr val="black"/>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a:ea typeface="+mn-ea"/>
                <a:cs typeface="+mn-cs"/>
              </a:rPr>
              <a:t>United Healthcare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a:ea typeface="+mn-ea"/>
                <a:cs typeface="+mn-cs"/>
              </a:rPr>
              <a:t>Young at Heart           Pharmacy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E14DD4B-038D-4CB9-9EEC-B7779E7AA3B2}"/>
              </a:ext>
            </a:extLst>
          </p:cNvPr>
          <p:cNvSpPr txBox="1"/>
          <p:nvPr/>
        </p:nvSpPr>
        <p:spPr>
          <a:xfrm>
            <a:off x="4276607" y="1125737"/>
            <a:ext cx="3792689"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a:ea typeface="+mn-ea"/>
                <a:cs typeface="+mn-cs"/>
              </a:rPr>
              <a:t>Franciscan Alliance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a:ea typeface="+mn-ea"/>
                <a:cs typeface="+mn-cs"/>
              </a:rPr>
              <a:t>Gregory &amp; Appel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Open Sans"/>
                <a:ea typeface="+mn-ea"/>
                <a:cs typeface="+mn-cs"/>
              </a:rPr>
              <a:t>Healthcare Options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Open Sans"/>
                <a:ea typeface="+mn-ea"/>
                <a:cs typeface="+mn-cs"/>
              </a:rPr>
              <a:t>Indiana Farm Bureau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Open Sans"/>
                <a:ea typeface="+mn-ea"/>
                <a:cs typeface="+mn-cs"/>
              </a:rPr>
              <a:t>Indiana State Teachers Union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a:ea typeface="+mn-ea"/>
                <a:cs typeface="+mn-cs"/>
              </a:rPr>
              <a:t>Indiana Health Information Exchange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a:ea typeface="+mn-ea"/>
                <a:cs typeface="+mn-cs"/>
              </a:rPr>
              <a:t>Indiana Rural Health Association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Open Sans"/>
                <a:ea typeface="+mn-ea"/>
                <a:cs typeface="+mn-cs"/>
              </a:rPr>
              <a:t>Indiana University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a:ea typeface="+mn-ea"/>
                <a:cs typeface="+mn-cs"/>
              </a:rPr>
              <a:t>Indiana University Health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Open Sans"/>
                <a:ea typeface="+mn-ea"/>
                <a:cs typeface="+mn-cs"/>
              </a:rPr>
              <a:t>Ivy Tech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a:ea typeface="+mn-ea"/>
                <a:cs typeface="+mn-cs"/>
              </a:rPr>
              <a:t>JA Benefits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a:ea typeface="+mn-ea"/>
                <a:cs typeface="+mn-cs"/>
              </a:rPr>
              <a:t>LHD Benefit Advisors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a:ea typeface="+mn-ea"/>
                <a:cs typeface="+mn-cs"/>
              </a:rPr>
              <a:t>Mercer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a:ea typeface="+mn-ea"/>
                <a:cs typeface="+mn-cs"/>
              </a:rPr>
              <a:t>Merck (affiliate)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Open Sans"/>
                <a:ea typeface="+mn-ea"/>
                <a:cs typeface="+mn-cs"/>
              </a:rPr>
              <a:t>Monarch Beverage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a:ea typeface="+mn-ea"/>
                <a:cs typeface="+mn-cs"/>
              </a:rPr>
              <a:t>Northwest Radiology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2853348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B7399-5D99-4A6D-9A4F-BC276C0BA731}"/>
              </a:ext>
            </a:extLst>
          </p:cNvPr>
          <p:cNvSpPr>
            <a:spLocks noGrp="1"/>
          </p:cNvSpPr>
          <p:nvPr>
            <p:ph type="title"/>
          </p:nvPr>
        </p:nvSpPr>
        <p:spPr>
          <a:xfrm>
            <a:off x="742950" y="553239"/>
            <a:ext cx="10820400" cy="1123161"/>
          </a:xfrm>
        </p:spPr>
        <p:txBody>
          <a:bodyPr>
            <a:normAutofit fontScale="90000"/>
          </a:bodyPr>
          <a:lstStyle/>
          <a:p>
            <a:r>
              <a:rPr lang="en-US" dirty="0"/>
              <a:t>Federal Bill: </a:t>
            </a:r>
            <a:r>
              <a:rPr lang="en-US" b="1" dirty="0"/>
              <a:t>Lower Health Care Cost Act</a:t>
            </a:r>
            <a:r>
              <a:rPr lang="en-US" dirty="0"/>
              <a:t> </a:t>
            </a:r>
            <a:br>
              <a:rPr lang="en-US" dirty="0"/>
            </a:br>
            <a:endParaRPr lang="en-US" dirty="0"/>
          </a:p>
        </p:txBody>
      </p:sp>
      <p:sp>
        <p:nvSpPr>
          <p:cNvPr id="3" name="Content Placeholder 2">
            <a:extLst>
              <a:ext uri="{FF2B5EF4-FFF2-40B4-BE49-F238E27FC236}">
                <a16:creationId xmlns:a16="http://schemas.microsoft.com/office/drawing/2014/main" id="{C2021E75-C723-42BC-8D83-F148494C6A5D}"/>
              </a:ext>
            </a:extLst>
          </p:cNvPr>
          <p:cNvSpPr>
            <a:spLocks noGrp="1"/>
          </p:cNvSpPr>
          <p:nvPr>
            <p:ph idx="1"/>
          </p:nvPr>
        </p:nvSpPr>
        <p:spPr>
          <a:xfrm>
            <a:off x="742950" y="1720850"/>
            <a:ext cx="10820400" cy="4483547"/>
          </a:xfrm>
        </p:spPr>
        <p:txBody>
          <a:bodyPr/>
          <a:lstStyle/>
          <a:p>
            <a:pPr marL="0" indent="0">
              <a:buNone/>
            </a:pPr>
            <a:r>
              <a:rPr lang="en-US" sz="2800" b="1" dirty="0">
                <a:solidFill>
                  <a:schemeClr val="accent1"/>
                </a:solidFill>
              </a:rPr>
              <a:t>Covers a wide range of topics, of which 3 sections are noted below:</a:t>
            </a:r>
          </a:p>
          <a:p>
            <a:pPr marL="0" indent="0">
              <a:buNone/>
            </a:pPr>
            <a:r>
              <a:rPr lang="en-US" b="1" dirty="0"/>
              <a:t>1. Sec. 301. Increasing transparency by removing </a:t>
            </a:r>
            <a:r>
              <a:rPr lang="en-US" b="1" dirty="0">
                <a:highlight>
                  <a:srgbClr val="FFFF00"/>
                </a:highlight>
              </a:rPr>
              <a:t>gag clauses on price and quality </a:t>
            </a:r>
            <a:r>
              <a:rPr lang="en-US" b="1" dirty="0"/>
              <a:t>information. </a:t>
            </a:r>
            <a:endParaRPr lang="en-US" dirty="0"/>
          </a:p>
          <a:p>
            <a:pPr marL="0" indent="0">
              <a:buNone/>
            </a:pPr>
            <a:r>
              <a:rPr lang="en-US" dirty="0"/>
              <a:t>• Bans gag clauses in contracts between providers and health plans that prevent enrollees, plan sponsors, or referring providers from seeing cost and quality data on providers.  </a:t>
            </a:r>
          </a:p>
          <a:p>
            <a:pPr marL="0" indent="0">
              <a:buNone/>
            </a:pPr>
            <a:r>
              <a:rPr lang="en-US" dirty="0"/>
              <a:t>• Bans gag clauses in contracts between providers and health insurance plans that prevent plan sponsors from accessing de-identified claims data that could be shared, under HIPAA business associate agreements, with third parties for plan administration and quality improvement purposes.  </a:t>
            </a:r>
          </a:p>
          <a:p>
            <a:endParaRPr lang="en-US" dirty="0"/>
          </a:p>
        </p:txBody>
      </p:sp>
    </p:spTree>
    <p:extLst>
      <p:ext uri="{BB962C8B-B14F-4D97-AF65-F5344CB8AC3E}">
        <p14:creationId xmlns:p14="http://schemas.microsoft.com/office/powerpoint/2010/main" val="1282399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5A281-9BE5-40F1-83E0-8AD838A4887E}"/>
              </a:ext>
            </a:extLst>
          </p:cNvPr>
          <p:cNvSpPr>
            <a:spLocks noGrp="1"/>
          </p:cNvSpPr>
          <p:nvPr>
            <p:ph type="title"/>
          </p:nvPr>
        </p:nvSpPr>
        <p:spPr>
          <a:xfrm>
            <a:off x="819150" y="286539"/>
            <a:ext cx="10820400" cy="1293028"/>
          </a:xfrm>
        </p:spPr>
        <p:txBody>
          <a:bodyPr>
            <a:normAutofit/>
          </a:bodyPr>
          <a:lstStyle/>
          <a:p>
            <a:r>
              <a:rPr lang="en-US" dirty="0"/>
              <a:t>Federal Bill: </a:t>
            </a:r>
            <a:r>
              <a:rPr lang="en-US" b="1" dirty="0"/>
              <a:t>Lower Health Care Cost Act</a:t>
            </a:r>
            <a:r>
              <a:rPr lang="en-US" dirty="0"/>
              <a:t> </a:t>
            </a:r>
            <a:br>
              <a:rPr lang="en-US" dirty="0"/>
            </a:br>
            <a:r>
              <a:rPr lang="en-US" sz="3200" dirty="0"/>
              <a:t>continued</a:t>
            </a:r>
            <a:endParaRPr lang="en-US" dirty="0"/>
          </a:p>
        </p:txBody>
      </p:sp>
      <p:sp>
        <p:nvSpPr>
          <p:cNvPr id="3" name="Content Placeholder 2">
            <a:extLst>
              <a:ext uri="{FF2B5EF4-FFF2-40B4-BE49-F238E27FC236}">
                <a16:creationId xmlns:a16="http://schemas.microsoft.com/office/drawing/2014/main" id="{AADD7B54-AE61-44CC-9185-6E30C8EB9D00}"/>
              </a:ext>
            </a:extLst>
          </p:cNvPr>
          <p:cNvSpPr>
            <a:spLocks noGrp="1"/>
          </p:cNvSpPr>
          <p:nvPr>
            <p:ph idx="1"/>
          </p:nvPr>
        </p:nvSpPr>
        <p:spPr>
          <a:xfrm>
            <a:off x="819150" y="1522418"/>
            <a:ext cx="10820400" cy="4542280"/>
          </a:xfrm>
        </p:spPr>
        <p:txBody>
          <a:bodyPr>
            <a:normAutofit fontScale="92500"/>
          </a:bodyPr>
          <a:lstStyle/>
          <a:p>
            <a:pPr marL="0" indent="0">
              <a:buNone/>
            </a:pPr>
            <a:r>
              <a:rPr lang="en-US" b="1" dirty="0"/>
              <a:t>Sec. 302. </a:t>
            </a:r>
            <a:r>
              <a:rPr lang="en-US" b="1" dirty="0">
                <a:highlight>
                  <a:srgbClr val="FFFF00"/>
                </a:highlight>
              </a:rPr>
              <a:t>Banning anticompetitive terms </a:t>
            </a:r>
            <a:r>
              <a:rPr lang="en-US" b="1" dirty="0"/>
              <a:t>in facility and insurance contracts that limit access to higher quality, lower cost care. </a:t>
            </a:r>
            <a:endParaRPr lang="en-US" dirty="0"/>
          </a:p>
          <a:p>
            <a:pPr marL="0" indent="0">
              <a:buNone/>
            </a:pPr>
            <a:r>
              <a:rPr lang="en-US" dirty="0">
                <a:solidFill>
                  <a:schemeClr val="accent2"/>
                </a:solidFill>
              </a:rPr>
              <a:t>• </a:t>
            </a:r>
            <a:r>
              <a:rPr lang="en-US" b="1" dirty="0">
                <a:solidFill>
                  <a:schemeClr val="accent2"/>
                </a:solidFill>
              </a:rPr>
              <a:t>Prevents “anti-tiering” and “anti-steering” clauses </a:t>
            </a:r>
            <a:r>
              <a:rPr lang="en-US" dirty="0"/>
              <a:t>in contracts between providers and health plans that restrict the plan from directing or incentivizing patients to use specific providers and facilities with higher quality and lower prices.  </a:t>
            </a:r>
          </a:p>
          <a:p>
            <a:pPr marL="0" indent="0">
              <a:buNone/>
            </a:pPr>
            <a:r>
              <a:rPr lang="en-US" dirty="0"/>
              <a:t>• </a:t>
            </a:r>
            <a:r>
              <a:rPr lang="en-US" b="1" dirty="0">
                <a:solidFill>
                  <a:schemeClr val="accent2"/>
                </a:solidFill>
              </a:rPr>
              <a:t>Prevents “all-or-nothing” clauses </a:t>
            </a:r>
            <a:r>
              <a:rPr lang="en-US" dirty="0"/>
              <a:t>in contracts between providers and health plans that require health insurance plans to contract with all providers in a particular system or none of them.  </a:t>
            </a:r>
          </a:p>
          <a:p>
            <a:pPr marL="0" indent="0">
              <a:buNone/>
            </a:pPr>
            <a:r>
              <a:rPr lang="en-US" dirty="0"/>
              <a:t>• </a:t>
            </a:r>
            <a:r>
              <a:rPr lang="en-US" b="1" dirty="0">
                <a:solidFill>
                  <a:schemeClr val="accent2"/>
                </a:solidFill>
              </a:rPr>
              <a:t>Prevents “most-favored-nation” clauses </a:t>
            </a:r>
            <a:r>
              <a:rPr lang="en-US" dirty="0"/>
              <a:t>in contracts between providers and health plans that protect an insurance company’s dominant position in a market by requiring that the insurance company be given the most favorable pricing of any health plan in the market. </a:t>
            </a:r>
          </a:p>
          <a:p>
            <a:pPr marL="0" indent="0">
              <a:buNone/>
            </a:pPr>
            <a:r>
              <a:rPr lang="en-US" dirty="0"/>
              <a:t>• </a:t>
            </a:r>
            <a:r>
              <a:rPr lang="en-US" b="1" dirty="0">
                <a:solidFill>
                  <a:schemeClr val="accent2"/>
                </a:solidFill>
              </a:rPr>
              <a:t>Prohibits</a:t>
            </a:r>
            <a:r>
              <a:rPr lang="en-US" dirty="0"/>
              <a:t> obligations on plan sponsors to agree to terms of contracts that the sponsor is not party to and cannot review, </a:t>
            </a:r>
            <a:r>
              <a:rPr lang="en-US" b="1" dirty="0">
                <a:solidFill>
                  <a:schemeClr val="accent2"/>
                </a:solidFill>
              </a:rPr>
              <a:t>which could conceal anti-competitive contracting terms</a:t>
            </a:r>
            <a:r>
              <a:rPr lang="en-US" dirty="0">
                <a:solidFill>
                  <a:schemeClr val="accent2"/>
                </a:solidFill>
              </a:rPr>
              <a:t>.  </a:t>
            </a:r>
          </a:p>
          <a:p>
            <a:endParaRPr lang="en-US" dirty="0"/>
          </a:p>
        </p:txBody>
      </p:sp>
    </p:spTree>
    <p:extLst>
      <p:ext uri="{BB962C8B-B14F-4D97-AF65-F5344CB8AC3E}">
        <p14:creationId xmlns:p14="http://schemas.microsoft.com/office/powerpoint/2010/main" val="3811249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2767E-F271-49DF-A707-67B720D6AD78}"/>
              </a:ext>
            </a:extLst>
          </p:cNvPr>
          <p:cNvSpPr>
            <a:spLocks noGrp="1"/>
          </p:cNvSpPr>
          <p:nvPr>
            <p:ph type="title"/>
          </p:nvPr>
        </p:nvSpPr>
        <p:spPr>
          <a:xfrm>
            <a:off x="855664" y="324639"/>
            <a:ext cx="10820400" cy="1293028"/>
          </a:xfrm>
        </p:spPr>
        <p:txBody>
          <a:bodyPr/>
          <a:lstStyle/>
          <a:p>
            <a:r>
              <a:rPr lang="en-US" dirty="0"/>
              <a:t>Federal Bill: </a:t>
            </a:r>
            <a:r>
              <a:rPr lang="en-US" b="1" dirty="0"/>
              <a:t>Lower Health Care Cost Act</a:t>
            </a:r>
            <a:r>
              <a:rPr lang="en-US" dirty="0"/>
              <a:t> </a:t>
            </a:r>
            <a:br>
              <a:rPr lang="en-US" dirty="0"/>
            </a:br>
            <a:r>
              <a:rPr lang="en-US" sz="3200" dirty="0"/>
              <a:t>continued</a:t>
            </a:r>
            <a:endParaRPr lang="en-US" dirty="0"/>
          </a:p>
        </p:txBody>
      </p:sp>
      <p:sp>
        <p:nvSpPr>
          <p:cNvPr id="3" name="Content Placeholder 2">
            <a:extLst>
              <a:ext uri="{FF2B5EF4-FFF2-40B4-BE49-F238E27FC236}">
                <a16:creationId xmlns:a16="http://schemas.microsoft.com/office/drawing/2014/main" id="{D422138A-5F6B-4AA0-9406-CF750D5E6320}"/>
              </a:ext>
            </a:extLst>
          </p:cNvPr>
          <p:cNvSpPr>
            <a:spLocks noGrp="1"/>
          </p:cNvSpPr>
          <p:nvPr>
            <p:ph idx="1"/>
          </p:nvPr>
        </p:nvSpPr>
        <p:spPr>
          <a:xfrm>
            <a:off x="749300" y="1784350"/>
            <a:ext cx="10820400" cy="4870450"/>
          </a:xfrm>
        </p:spPr>
        <p:txBody>
          <a:bodyPr>
            <a:normAutofit fontScale="92500" lnSpcReduction="10000"/>
          </a:bodyPr>
          <a:lstStyle/>
          <a:p>
            <a:pPr marL="0" indent="0">
              <a:buNone/>
            </a:pPr>
            <a:r>
              <a:rPr lang="en-US" b="1" dirty="0"/>
              <a:t>Sec. 303. </a:t>
            </a:r>
            <a:r>
              <a:rPr lang="en-US" b="1" dirty="0">
                <a:highlight>
                  <a:srgbClr val="FFFF00"/>
                </a:highlight>
              </a:rPr>
              <a:t>Designation of a nongovernmental, nonprofit transparency organization </a:t>
            </a:r>
            <a:r>
              <a:rPr lang="en-US" b="1" dirty="0"/>
              <a:t>to lower Americans’ health care costs.</a:t>
            </a:r>
            <a:r>
              <a:rPr lang="en-US" dirty="0"/>
              <a:t> </a:t>
            </a:r>
          </a:p>
          <a:p>
            <a:pPr marL="0" indent="0">
              <a:buNone/>
            </a:pPr>
            <a:r>
              <a:rPr lang="en-US" dirty="0"/>
              <a:t>• Designates a nongovernmental, nonprofit entity to improve the transparency of healthcare costs. </a:t>
            </a:r>
          </a:p>
          <a:p>
            <a:pPr marL="0" indent="0">
              <a:buNone/>
            </a:pPr>
            <a:r>
              <a:rPr lang="en-US" dirty="0"/>
              <a:t>• The nonprofit entity, in compliance with current privacy and security protections, will use deidentified health care claims data from self-insured plans, Medicare, and participating states to help patients, providers, academic researchers, and plan sponsors better understand the cost and quality of care, and facilitate state-led initiatives to lower the cost of care, while prohibiting the disclosure of identifying health data or proprietary financial information. </a:t>
            </a:r>
          </a:p>
          <a:p>
            <a:pPr marL="0" indent="0">
              <a:buNone/>
            </a:pPr>
            <a:r>
              <a:rPr lang="en-US" dirty="0"/>
              <a:t>• Creates an advisory committee composed of public and private sector representatives to advise the entity on the format, scope, and uses of this data, and establish the entity’s research and reporting objectives. </a:t>
            </a:r>
          </a:p>
          <a:p>
            <a:pPr marL="0" indent="0">
              <a:buNone/>
            </a:pPr>
            <a:r>
              <a:rPr lang="en-US" dirty="0"/>
              <a:t>• Creates custom reports for employers and employee organizations seeking to utilize the database to lower health care costs. </a:t>
            </a:r>
          </a:p>
          <a:p>
            <a:pPr marL="0" indent="0">
              <a:buNone/>
            </a:pPr>
            <a:r>
              <a:rPr lang="en-US" dirty="0"/>
              <a:t>• Authorizes grants to states to maintain or create similar transparency initiatives.  </a:t>
            </a:r>
          </a:p>
          <a:p>
            <a:endParaRPr lang="en-US" dirty="0"/>
          </a:p>
        </p:txBody>
      </p:sp>
    </p:spTree>
    <p:extLst>
      <p:ext uri="{BB962C8B-B14F-4D97-AF65-F5344CB8AC3E}">
        <p14:creationId xmlns:p14="http://schemas.microsoft.com/office/powerpoint/2010/main" val="242687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C641B-A3CA-4B43-9CFF-A7783209D4EF}"/>
              </a:ext>
            </a:extLst>
          </p:cNvPr>
          <p:cNvSpPr>
            <a:spLocks noGrp="1"/>
          </p:cNvSpPr>
          <p:nvPr>
            <p:ph type="title"/>
          </p:nvPr>
        </p:nvSpPr>
        <p:spPr>
          <a:xfrm>
            <a:off x="838200" y="464339"/>
            <a:ext cx="10820400" cy="1293028"/>
          </a:xfrm>
        </p:spPr>
        <p:txBody>
          <a:bodyPr/>
          <a:lstStyle/>
          <a:p>
            <a:r>
              <a:rPr lang="en-US" dirty="0"/>
              <a:t>RAND 3.0 Enrollment is ongoing Now </a:t>
            </a:r>
            <a:br>
              <a:rPr lang="en-US" dirty="0"/>
            </a:br>
            <a:r>
              <a:rPr lang="en-US" dirty="0"/>
              <a:t>…..</a:t>
            </a:r>
            <a:r>
              <a:rPr lang="en-US" sz="3600" dirty="0"/>
              <a:t>All Employers across the US are welcome</a:t>
            </a:r>
            <a:br>
              <a:rPr lang="en-US" dirty="0"/>
            </a:br>
            <a:endParaRPr lang="en-US" dirty="0"/>
          </a:p>
        </p:txBody>
      </p:sp>
      <p:sp>
        <p:nvSpPr>
          <p:cNvPr id="3" name="Content Placeholder 2">
            <a:extLst>
              <a:ext uri="{FF2B5EF4-FFF2-40B4-BE49-F238E27FC236}">
                <a16:creationId xmlns:a16="http://schemas.microsoft.com/office/drawing/2014/main" id="{D4ABC5D9-21F4-498E-87DF-7883E29E8A08}"/>
              </a:ext>
            </a:extLst>
          </p:cNvPr>
          <p:cNvSpPr>
            <a:spLocks noGrp="1"/>
          </p:cNvSpPr>
          <p:nvPr>
            <p:ph idx="1"/>
          </p:nvPr>
        </p:nvSpPr>
        <p:spPr>
          <a:xfrm>
            <a:off x="736600" y="1885950"/>
            <a:ext cx="10820400" cy="4191448"/>
          </a:xfrm>
        </p:spPr>
        <p:txBody>
          <a:bodyPr>
            <a:normAutofit/>
          </a:bodyPr>
          <a:lstStyle/>
          <a:p>
            <a:r>
              <a:rPr lang="en-US" dirty="0"/>
              <a:t>The more states and the more hospitals per state that participate in RAND 3.0, the more valuable it becomes to employers as it helps inform their local strategy towards paying for value.</a:t>
            </a:r>
          </a:p>
          <a:p>
            <a:r>
              <a:rPr lang="en-US" dirty="0"/>
              <a:t>Cost to participate in the study, 2 options:</a:t>
            </a:r>
          </a:p>
          <a:p>
            <a:pPr marL="971550" lvl="1" indent="-514350">
              <a:buFont typeface="+mj-lt"/>
              <a:buAutoNum type="arabicPeriod"/>
            </a:pPr>
            <a:r>
              <a:rPr lang="en-US" sz="2400" u="sng" dirty="0"/>
              <a:t>No charge (free) </a:t>
            </a:r>
            <a:r>
              <a:rPr lang="en-US" sz="2400" dirty="0"/>
              <a:t>if wish to contribute claims data to RAND for the PUBLIC report as we will have grant funding to support </a:t>
            </a:r>
            <a:r>
              <a:rPr lang="en-US" sz="2400"/>
              <a:t>this work, or</a:t>
            </a:r>
            <a:endParaRPr lang="en-US" sz="2400" dirty="0"/>
          </a:p>
          <a:p>
            <a:pPr marL="457200" lvl="1" indent="0">
              <a:buNone/>
            </a:pPr>
            <a:endParaRPr lang="en-US" sz="2400" dirty="0"/>
          </a:p>
          <a:p>
            <a:pPr marL="971550" lvl="1" indent="-514350">
              <a:buFont typeface="+mj-lt"/>
              <a:buAutoNum type="arabicPeriod" startAt="2"/>
            </a:pPr>
            <a:r>
              <a:rPr lang="en-US" sz="2400" dirty="0"/>
              <a:t>For employers, who in addition, wish to have a PRIVATE employer-level report, the charge is $0.20 per member (min of $1000, up to a max of $15,000 for jumbo employers, payable to RAND Corp.)</a:t>
            </a:r>
          </a:p>
          <a:p>
            <a:pPr marL="457200" lvl="1" indent="0">
              <a:buNone/>
            </a:pPr>
            <a:endParaRPr lang="en-US" sz="2800" dirty="0"/>
          </a:p>
          <a:p>
            <a:endParaRPr lang="en-US" sz="3200" dirty="0"/>
          </a:p>
        </p:txBody>
      </p:sp>
    </p:spTree>
    <p:extLst>
      <p:ext uri="{BB962C8B-B14F-4D97-AF65-F5344CB8AC3E}">
        <p14:creationId xmlns:p14="http://schemas.microsoft.com/office/powerpoint/2010/main" val="159094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FDAF9-AB7A-4B4A-85A0-1DB00BCF2327}"/>
              </a:ext>
            </a:extLst>
          </p:cNvPr>
          <p:cNvSpPr>
            <a:spLocks noGrp="1"/>
          </p:cNvSpPr>
          <p:nvPr>
            <p:ph type="title"/>
          </p:nvPr>
        </p:nvSpPr>
        <p:spPr/>
        <p:txBody>
          <a:bodyPr/>
          <a:lstStyle/>
          <a:p>
            <a:r>
              <a:rPr lang="en-US" dirty="0"/>
              <a:t>What is New in RAND 3.0?</a:t>
            </a:r>
          </a:p>
        </p:txBody>
      </p:sp>
      <p:sp>
        <p:nvSpPr>
          <p:cNvPr id="3" name="Content Placeholder 2">
            <a:extLst>
              <a:ext uri="{FF2B5EF4-FFF2-40B4-BE49-F238E27FC236}">
                <a16:creationId xmlns:a16="http://schemas.microsoft.com/office/drawing/2014/main" id="{E58DEDFC-900F-4EB8-B65F-1FE07F845EB4}"/>
              </a:ext>
            </a:extLst>
          </p:cNvPr>
          <p:cNvSpPr>
            <a:spLocks noGrp="1"/>
          </p:cNvSpPr>
          <p:nvPr>
            <p:ph idx="1"/>
          </p:nvPr>
        </p:nvSpPr>
        <p:spPr>
          <a:xfrm>
            <a:off x="844550" y="1969486"/>
            <a:ext cx="10820400" cy="4024125"/>
          </a:xfrm>
        </p:spPr>
        <p:txBody>
          <a:bodyPr/>
          <a:lstStyle/>
          <a:p>
            <a:r>
              <a:rPr lang="en-US" sz="2800" dirty="0"/>
              <a:t>Adding provider allowed professional fees </a:t>
            </a:r>
          </a:p>
          <a:p>
            <a:r>
              <a:rPr lang="en-US" sz="2800" dirty="0"/>
              <a:t>Adding allowed facility fees</a:t>
            </a:r>
          </a:p>
          <a:p>
            <a:r>
              <a:rPr lang="en-US" sz="2800" dirty="0"/>
              <a:t>Wish list with many items: </a:t>
            </a:r>
          </a:p>
          <a:p>
            <a:pPr lvl="1"/>
            <a:r>
              <a:rPr lang="en-US" sz="2400" dirty="0"/>
              <a:t>percent Medicare and Medicaid per hospital</a:t>
            </a:r>
          </a:p>
          <a:p>
            <a:pPr lvl="1"/>
            <a:r>
              <a:rPr lang="en-US" sz="2400" dirty="0"/>
              <a:t>CMS Hospital Quality Star Ratings per state</a:t>
            </a:r>
          </a:p>
          <a:p>
            <a:pPr lvl="1"/>
            <a:r>
              <a:rPr lang="en-US" sz="2400" dirty="0"/>
              <a:t>Hospital Profit Margins per the CMS HCRIS reports that hospitals submit to CMS</a:t>
            </a:r>
          </a:p>
          <a:p>
            <a:pPr lvl="1"/>
            <a:r>
              <a:rPr lang="en-US" sz="2400" dirty="0"/>
              <a:t>…and more</a:t>
            </a:r>
          </a:p>
        </p:txBody>
      </p:sp>
    </p:spTree>
    <p:extLst>
      <p:ext uri="{BB962C8B-B14F-4D97-AF65-F5344CB8AC3E}">
        <p14:creationId xmlns:p14="http://schemas.microsoft.com/office/powerpoint/2010/main" val="2386584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6196C-07AA-4F1B-BE58-617EC5C0D778}"/>
              </a:ext>
            </a:extLst>
          </p:cNvPr>
          <p:cNvSpPr>
            <a:spLocks noGrp="1"/>
          </p:cNvSpPr>
          <p:nvPr>
            <p:ph type="title"/>
          </p:nvPr>
        </p:nvSpPr>
        <p:spPr>
          <a:xfrm>
            <a:off x="855664" y="642139"/>
            <a:ext cx="10820400" cy="1293028"/>
          </a:xfrm>
        </p:spPr>
        <p:txBody>
          <a:bodyPr/>
          <a:lstStyle/>
          <a:p>
            <a:r>
              <a:rPr lang="en-US" sz="3600" b="1" dirty="0">
                <a:solidFill>
                  <a:schemeClr val="tx1"/>
                </a:solidFill>
              </a:rPr>
              <a:t>To Sign up for RAND 3.0, Visit EmployerPTP.org</a:t>
            </a:r>
          </a:p>
        </p:txBody>
      </p:sp>
      <p:sp>
        <p:nvSpPr>
          <p:cNvPr id="3" name="Content Placeholder 2">
            <a:extLst>
              <a:ext uri="{FF2B5EF4-FFF2-40B4-BE49-F238E27FC236}">
                <a16:creationId xmlns:a16="http://schemas.microsoft.com/office/drawing/2014/main" id="{48DEA0E0-38C9-44D2-AC27-A781DF1980D0}"/>
              </a:ext>
            </a:extLst>
          </p:cNvPr>
          <p:cNvSpPr>
            <a:spLocks noGrp="1"/>
          </p:cNvSpPr>
          <p:nvPr>
            <p:ph idx="1"/>
          </p:nvPr>
        </p:nvSpPr>
        <p:spPr>
          <a:xfrm>
            <a:off x="1316036" y="1754822"/>
            <a:ext cx="10020300" cy="4024125"/>
          </a:xfrm>
        </p:spPr>
        <p:txBody>
          <a:bodyPr>
            <a:normAutofit fontScale="92500" lnSpcReduction="20000"/>
          </a:bodyPr>
          <a:lstStyle/>
          <a:p>
            <a:r>
              <a:rPr lang="en-US" sz="2800" dirty="0">
                <a:solidFill>
                  <a:schemeClr val="accent4">
                    <a:lumMod val="75000"/>
                  </a:schemeClr>
                </a:solidFill>
              </a:rPr>
              <a:t>RAND 3.0 </a:t>
            </a:r>
          </a:p>
          <a:p>
            <a:pPr lvl="1"/>
            <a:r>
              <a:rPr lang="en-US" sz="2400" b="1" dirty="0">
                <a:solidFill>
                  <a:srgbClr val="FF0000"/>
                </a:solidFill>
              </a:rPr>
              <a:t>Sign up form if interest – then Emily Hoch, RAND project manager, will reach out to you. She will send you everything you need to get started. </a:t>
            </a:r>
          </a:p>
          <a:p>
            <a:pPr lvl="1"/>
            <a:r>
              <a:rPr lang="en-US" sz="2400" dirty="0"/>
              <a:t>FAQ</a:t>
            </a:r>
          </a:p>
          <a:p>
            <a:pPr lvl="1"/>
            <a:r>
              <a:rPr lang="en-US" sz="2400" dirty="0"/>
              <a:t>DUA</a:t>
            </a:r>
          </a:p>
          <a:p>
            <a:pPr lvl="1"/>
            <a:r>
              <a:rPr lang="en-US" sz="2400" dirty="0"/>
              <a:t>Cost-Sharing Agreement</a:t>
            </a:r>
          </a:p>
          <a:p>
            <a:r>
              <a:rPr lang="en-US" sz="2800" dirty="0">
                <a:solidFill>
                  <a:schemeClr val="accent4">
                    <a:lumMod val="75000"/>
                  </a:schemeClr>
                </a:solidFill>
              </a:rPr>
              <a:t>RAND 2.0</a:t>
            </a:r>
          </a:p>
          <a:p>
            <a:pPr lvl="1"/>
            <a:r>
              <a:rPr lang="en-US" sz="2400" dirty="0"/>
              <a:t>Master Slide Deck – use as you wish on your with your own logo for any purpose (including invite slides for RAND 3.0)</a:t>
            </a:r>
          </a:p>
          <a:p>
            <a:pPr lvl="1"/>
            <a:r>
              <a:rPr lang="en-US" sz="2400" dirty="0"/>
              <a:t>PDF of report</a:t>
            </a:r>
          </a:p>
          <a:p>
            <a:pPr lvl="1"/>
            <a:r>
              <a:rPr lang="en-US" sz="2400" dirty="0"/>
              <a:t>Excel Database</a:t>
            </a:r>
          </a:p>
          <a:p>
            <a:pPr lvl="1"/>
            <a:r>
              <a:rPr lang="en-US" sz="2400" dirty="0"/>
              <a:t>Tableau interactive map</a:t>
            </a:r>
          </a:p>
          <a:p>
            <a:endParaRPr lang="en-US" dirty="0"/>
          </a:p>
          <a:p>
            <a:endParaRPr lang="en-US" dirty="0"/>
          </a:p>
        </p:txBody>
      </p:sp>
    </p:spTree>
    <p:extLst>
      <p:ext uri="{BB962C8B-B14F-4D97-AF65-F5344CB8AC3E}">
        <p14:creationId xmlns:p14="http://schemas.microsoft.com/office/powerpoint/2010/main" val="3219680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E5FE4-67A5-4DF2-999A-1EEDA16DFD56}"/>
              </a:ext>
            </a:extLst>
          </p:cNvPr>
          <p:cNvSpPr>
            <a:spLocks noGrp="1"/>
          </p:cNvSpPr>
          <p:nvPr>
            <p:ph type="title"/>
          </p:nvPr>
        </p:nvSpPr>
        <p:spPr>
          <a:xfrm>
            <a:off x="842964" y="305589"/>
            <a:ext cx="10820400" cy="1293028"/>
          </a:xfrm>
        </p:spPr>
        <p:txBody>
          <a:bodyPr/>
          <a:lstStyle/>
          <a:p>
            <a:r>
              <a:rPr lang="en-US" dirty="0"/>
              <a:t>RAND 3.0 Study Timeline</a:t>
            </a:r>
          </a:p>
        </p:txBody>
      </p:sp>
      <p:graphicFrame>
        <p:nvGraphicFramePr>
          <p:cNvPr id="4" name="Content Placeholder 3">
            <a:extLst>
              <a:ext uri="{FF2B5EF4-FFF2-40B4-BE49-F238E27FC236}">
                <a16:creationId xmlns:a16="http://schemas.microsoft.com/office/drawing/2014/main" id="{53D2656B-ECFE-43D6-B1FA-8DBBA7A426B2}"/>
              </a:ext>
            </a:extLst>
          </p:cNvPr>
          <p:cNvGraphicFramePr>
            <a:graphicFrameLocks noGrp="1"/>
          </p:cNvGraphicFramePr>
          <p:nvPr>
            <p:ph idx="1"/>
            <p:extLst>
              <p:ext uri="{D42A27DB-BD31-4B8C-83A1-F6EECF244321}">
                <p14:modId xmlns:p14="http://schemas.microsoft.com/office/powerpoint/2010/main" val="3076874172"/>
              </p:ext>
            </p:extLst>
          </p:nvPr>
        </p:nvGraphicFramePr>
        <p:xfrm>
          <a:off x="1225550" y="1598617"/>
          <a:ext cx="9544050" cy="3786182"/>
        </p:xfrm>
        <a:graphic>
          <a:graphicData uri="http://schemas.openxmlformats.org/drawingml/2006/table">
            <a:tbl>
              <a:tblPr firstRow="1" firstCol="1" bandRow="1"/>
              <a:tblGrid>
                <a:gridCol w="2015989">
                  <a:extLst>
                    <a:ext uri="{9D8B030D-6E8A-4147-A177-3AD203B41FA5}">
                      <a16:colId xmlns:a16="http://schemas.microsoft.com/office/drawing/2014/main" val="4018830250"/>
                    </a:ext>
                  </a:extLst>
                </a:gridCol>
                <a:gridCol w="7528061">
                  <a:extLst>
                    <a:ext uri="{9D8B030D-6E8A-4147-A177-3AD203B41FA5}">
                      <a16:colId xmlns:a16="http://schemas.microsoft.com/office/drawing/2014/main" val="3951152566"/>
                    </a:ext>
                  </a:extLst>
                </a:gridCol>
              </a:tblGrid>
              <a:tr h="328074">
                <a:tc>
                  <a:txBody>
                    <a:bodyPr/>
                    <a:lstStyle/>
                    <a:p>
                      <a:pPr marL="0" marR="0">
                        <a:lnSpc>
                          <a:spcPct val="107000"/>
                        </a:lnSpc>
                        <a:spcBef>
                          <a:spcPts val="0"/>
                        </a:spcBef>
                        <a:spcAft>
                          <a:spcPts val="0"/>
                        </a:spcAft>
                      </a:pPr>
                      <a:r>
                        <a:rPr lang="en-US" sz="2200" b="1">
                          <a:effectLst/>
                          <a:latin typeface="Calibri" panose="020F0502020204030204" pitchFamily="34" charset="0"/>
                          <a:ea typeface="Calibri" panose="020F0502020204030204" pitchFamily="34" charset="0"/>
                          <a:cs typeface="Times New Roman" panose="02020603050405020304" pitchFamily="18" charset="0"/>
                        </a:rPr>
                        <a:t>Month, Year</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200" b="1">
                          <a:effectLst/>
                          <a:latin typeface="Calibri" panose="020F0502020204030204" pitchFamily="34" charset="0"/>
                          <a:ea typeface="Calibri" panose="020F0502020204030204" pitchFamily="34" charset="0"/>
                          <a:cs typeface="Times New Roman" panose="02020603050405020304" pitchFamily="18" charset="0"/>
                        </a:rPr>
                        <a:t>Milestone</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3667524"/>
                  </a:ext>
                </a:extLst>
              </a:tr>
              <a:tr h="503233">
                <a:tc>
                  <a:txBody>
                    <a:bodyPr/>
                    <a:lstStyle/>
                    <a:p>
                      <a:pPr marL="0" marR="0">
                        <a:lnSpc>
                          <a:spcPct val="107000"/>
                        </a:lnSpc>
                        <a:spcBef>
                          <a:spcPts val="0"/>
                        </a:spcBef>
                        <a:spcAft>
                          <a:spcPts val="0"/>
                        </a:spcAft>
                      </a:pPr>
                      <a:r>
                        <a:rPr lang="en-US" sz="2200">
                          <a:effectLst/>
                          <a:latin typeface="Calibri" panose="020F0502020204030204" pitchFamily="34" charset="0"/>
                          <a:ea typeface="Calibri" panose="020F0502020204030204" pitchFamily="34" charset="0"/>
                          <a:cs typeface="Times New Roman" panose="02020603050405020304" pitchFamily="18" charset="0"/>
                        </a:rPr>
                        <a:t>March, 2019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Recruitment of self-funded employers, APCDs, and health plans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2100472"/>
                  </a:ext>
                </a:extLst>
              </a:tr>
              <a:tr h="1014600">
                <a:tc>
                  <a:txBody>
                    <a:bodyPr/>
                    <a:lstStyle/>
                    <a:p>
                      <a:pPr marL="0" marR="0">
                        <a:lnSpc>
                          <a:spcPct val="107000"/>
                        </a:lnSpc>
                        <a:spcBef>
                          <a:spcPts val="0"/>
                        </a:spcBef>
                        <a:spcAft>
                          <a:spcPts val="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July-August, 2019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Agreements in place between RAND and employers, DUAs in place between RAND and health plans/APCDs, and authorizations sent by self-funded employers to their TPAs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8960758"/>
                  </a:ext>
                </a:extLst>
              </a:tr>
              <a:tr h="671337">
                <a:tc>
                  <a:txBody>
                    <a:bodyPr/>
                    <a:lstStyle/>
                    <a:p>
                      <a:pPr marL="0" marR="0">
                        <a:lnSpc>
                          <a:spcPct val="107000"/>
                        </a:lnSpc>
                        <a:spcBef>
                          <a:spcPts val="0"/>
                        </a:spcBef>
                        <a:spcAft>
                          <a:spcPts val="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September-October, 2019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Data delivery to RAND complete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8120176"/>
                  </a:ext>
                </a:extLst>
              </a:tr>
              <a:tr h="476249">
                <a:tc>
                  <a:txBody>
                    <a:bodyPr/>
                    <a:lstStyle/>
                    <a:p>
                      <a:pPr marL="0" marR="0">
                        <a:lnSpc>
                          <a:spcPct val="107000"/>
                        </a:lnSpc>
                        <a:spcBef>
                          <a:spcPts val="0"/>
                        </a:spcBef>
                        <a:spcAft>
                          <a:spcPts val="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November, 2019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Data testing and analysis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150963"/>
                  </a:ext>
                </a:extLst>
              </a:tr>
              <a:tr h="671337">
                <a:tc>
                  <a:txBody>
                    <a:bodyPr/>
                    <a:lstStyle/>
                    <a:p>
                      <a:pPr marL="0" marR="0">
                        <a:lnSpc>
                          <a:spcPct val="107000"/>
                        </a:lnSpc>
                        <a:spcBef>
                          <a:spcPts val="0"/>
                        </a:spcBef>
                        <a:spcAft>
                          <a:spcPts val="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First Quarter,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Public report finalized and made public online, private employer-level reports distributed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2200873"/>
                  </a:ext>
                </a:extLst>
              </a:tr>
            </a:tbl>
          </a:graphicData>
        </a:graphic>
      </p:graphicFrame>
    </p:spTree>
    <p:extLst>
      <p:ext uri="{BB962C8B-B14F-4D97-AF65-F5344CB8AC3E}">
        <p14:creationId xmlns:p14="http://schemas.microsoft.com/office/powerpoint/2010/main" val="4189103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96215-52BA-C343-89CE-BAE1DEB1914C}"/>
              </a:ext>
            </a:extLst>
          </p:cNvPr>
          <p:cNvSpPr>
            <a:spLocks noGrp="1"/>
          </p:cNvSpPr>
          <p:nvPr>
            <p:ph type="title"/>
          </p:nvPr>
        </p:nvSpPr>
        <p:spPr>
          <a:xfrm>
            <a:off x="7315200" y="3132195"/>
            <a:ext cx="4038600" cy="2584173"/>
          </a:xfrm>
        </p:spPr>
        <p:txBody>
          <a:bodyPr anchor="t">
            <a:normAutofit fontScale="90000"/>
          </a:bodyPr>
          <a:lstStyle/>
          <a:p>
            <a:r>
              <a:rPr lang="en-US" sz="2800" b="1" dirty="0"/>
              <a:t>“Twenty years of wage stagnation on the middle class has been 95% caused by</a:t>
            </a:r>
            <a:r>
              <a:rPr lang="en-US" sz="2800" b="1" dirty="0">
                <a:hlinkClick r:id="rId3"/>
              </a:rPr>
              <a:t> exploding healthcare costs</a:t>
            </a:r>
            <a:r>
              <a:rPr lang="en-US" sz="2800" b="1" dirty="0"/>
              <a:t>.”  - WSJ</a:t>
            </a:r>
          </a:p>
        </p:txBody>
      </p:sp>
      <p:pic>
        <p:nvPicPr>
          <p:cNvPr id="4" name="Content Placeholder 3">
            <a:extLst>
              <a:ext uri="{FF2B5EF4-FFF2-40B4-BE49-F238E27FC236}">
                <a16:creationId xmlns:a16="http://schemas.microsoft.com/office/drawing/2014/main" id="{9FBDD7DA-0D31-B34A-AC95-3CEDDC0488CF}"/>
              </a:ext>
            </a:extLst>
          </p:cNvPr>
          <p:cNvPicPr>
            <a:picLocks noGrp="1" noChangeAspect="1"/>
          </p:cNvPicPr>
          <p:nvPr>
            <p:ph idx="1"/>
          </p:nvPr>
        </p:nvPicPr>
        <p:blipFill>
          <a:blip r:embed="rId4"/>
          <a:stretch>
            <a:fillRect/>
          </a:stretch>
        </p:blipFill>
        <p:spPr>
          <a:xfrm>
            <a:off x="709613" y="365125"/>
            <a:ext cx="6207908" cy="5746750"/>
          </a:xfrm>
          <a:prstGeom prst="rect">
            <a:avLst/>
          </a:prstGeom>
        </p:spPr>
      </p:pic>
      <p:sp>
        <p:nvSpPr>
          <p:cNvPr id="3" name="Date Placeholder 2">
            <a:extLst>
              <a:ext uri="{FF2B5EF4-FFF2-40B4-BE49-F238E27FC236}">
                <a16:creationId xmlns:a16="http://schemas.microsoft.com/office/drawing/2014/main" id="{3E10B39E-584E-614C-A2BF-DBCD6C6DEDB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March 5th, 2019</a:t>
            </a:r>
          </a:p>
        </p:txBody>
      </p:sp>
      <p:sp>
        <p:nvSpPr>
          <p:cNvPr id="5" name="Footer Placeholder 4">
            <a:extLst>
              <a:ext uri="{FF2B5EF4-FFF2-40B4-BE49-F238E27FC236}">
                <a16:creationId xmlns:a16="http://schemas.microsoft.com/office/drawing/2014/main" id="{7DD700C8-AA46-CE42-8B13-1D87F9E9A2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National Price Transparency Conference</a:t>
            </a:r>
          </a:p>
        </p:txBody>
      </p:sp>
      <p:sp>
        <p:nvSpPr>
          <p:cNvPr id="6" name="Slide Number Placeholder 5">
            <a:extLst>
              <a:ext uri="{FF2B5EF4-FFF2-40B4-BE49-F238E27FC236}">
                <a16:creationId xmlns:a16="http://schemas.microsoft.com/office/drawing/2014/main" id="{F7AB11EB-7578-5A4C-9064-AF502FAB44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390354-0D10-8743-88AE-BC7D7AD80FD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777C03B-8976-5345-A71E-88CFD2E09E71}"/>
              </a:ext>
            </a:extLst>
          </p:cNvPr>
          <p:cNvSpPr txBox="1"/>
          <p:nvPr/>
        </p:nvSpPr>
        <p:spPr>
          <a:xfrm>
            <a:off x="7315200" y="737887"/>
            <a:ext cx="432435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Health Market Place: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Providing a Failing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Value-Proposition</a:t>
            </a:r>
          </a:p>
        </p:txBody>
      </p:sp>
    </p:spTree>
    <p:extLst>
      <p:ext uri="{BB962C8B-B14F-4D97-AF65-F5344CB8AC3E}">
        <p14:creationId xmlns:p14="http://schemas.microsoft.com/office/powerpoint/2010/main" val="3716590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2C5314-8869-5543-9E3B-9F73831C5472}"/>
              </a:ext>
            </a:extLst>
          </p:cNvPr>
          <p:cNvSpPr>
            <a:spLocks noGrp="1"/>
          </p:cNvSpPr>
          <p:nvPr>
            <p:ph type="title"/>
          </p:nvPr>
        </p:nvSpPr>
        <p:spPr>
          <a:xfrm>
            <a:off x="838200" y="216844"/>
            <a:ext cx="10515600" cy="1325563"/>
          </a:xfrm>
        </p:spPr>
        <p:txBody>
          <a:bodyPr>
            <a:normAutofit/>
          </a:bodyPr>
          <a:lstStyle/>
          <a:p>
            <a:r>
              <a:rPr lang="en-US" sz="3600" b="1" dirty="0">
                <a:latin typeface="+mn-lt"/>
              </a:rPr>
              <a:t>Edging Out Salary </a:t>
            </a:r>
            <a:r>
              <a:rPr lang="en-US" sz="3800" b="1" dirty="0">
                <a:latin typeface="+mn-lt"/>
              </a:rPr>
              <a:t>Growth</a:t>
            </a:r>
            <a:r>
              <a:rPr lang="en-US" sz="3600" b="1" dirty="0">
                <a:latin typeface="+mn-lt"/>
              </a:rPr>
              <a:t> &amp; Economic Development</a:t>
            </a:r>
          </a:p>
        </p:txBody>
      </p:sp>
      <p:pic>
        <p:nvPicPr>
          <p:cNvPr id="17" name="Content Placeholder 16">
            <a:extLst>
              <a:ext uri="{FF2B5EF4-FFF2-40B4-BE49-F238E27FC236}">
                <a16:creationId xmlns:a16="http://schemas.microsoft.com/office/drawing/2014/main" id="{27E38D49-9861-B44F-A62D-EAE3361619FB}"/>
              </a:ext>
            </a:extLst>
          </p:cNvPr>
          <p:cNvPicPr>
            <a:picLocks noGrp="1" noChangeAspect="1"/>
          </p:cNvPicPr>
          <p:nvPr>
            <p:ph sz="half" idx="2"/>
          </p:nvPr>
        </p:nvPicPr>
        <p:blipFill>
          <a:blip r:embed="rId3"/>
          <a:stretch>
            <a:fillRect/>
          </a:stretch>
        </p:blipFill>
        <p:spPr>
          <a:xfrm>
            <a:off x="974125" y="1282916"/>
            <a:ext cx="4524632" cy="5200216"/>
          </a:xfrm>
        </p:spPr>
      </p:pic>
      <p:pic>
        <p:nvPicPr>
          <p:cNvPr id="15" name="Content Placeholder 14">
            <a:extLst>
              <a:ext uri="{FF2B5EF4-FFF2-40B4-BE49-F238E27FC236}">
                <a16:creationId xmlns:a16="http://schemas.microsoft.com/office/drawing/2014/main" id="{7329F501-27F9-6B4F-8BEE-78F6632A9EF5}"/>
              </a:ext>
            </a:extLst>
          </p:cNvPr>
          <p:cNvPicPr>
            <a:picLocks noGrp="1" noChangeAspect="1"/>
          </p:cNvPicPr>
          <p:nvPr>
            <p:ph sz="quarter" idx="4"/>
          </p:nvPr>
        </p:nvPicPr>
        <p:blipFill>
          <a:blip r:embed="rId4"/>
          <a:stretch>
            <a:fillRect/>
          </a:stretch>
        </p:blipFill>
        <p:spPr>
          <a:xfrm>
            <a:off x="6392092" y="1427938"/>
            <a:ext cx="4437015" cy="4928412"/>
          </a:xfrm>
        </p:spPr>
      </p:pic>
      <p:sp>
        <p:nvSpPr>
          <p:cNvPr id="4" name="Date Placeholder 3">
            <a:extLst>
              <a:ext uri="{FF2B5EF4-FFF2-40B4-BE49-F238E27FC236}">
                <a16:creationId xmlns:a16="http://schemas.microsoft.com/office/drawing/2014/main" id="{4483F35A-7BD0-CA45-8CFE-EBA3B76437D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March 5th, 2019</a:t>
            </a:r>
          </a:p>
        </p:txBody>
      </p:sp>
      <p:sp>
        <p:nvSpPr>
          <p:cNvPr id="6" name="Slide Number Placeholder 5">
            <a:extLst>
              <a:ext uri="{FF2B5EF4-FFF2-40B4-BE49-F238E27FC236}">
                <a16:creationId xmlns:a16="http://schemas.microsoft.com/office/drawing/2014/main" id="{5C194210-BC41-A349-94F7-4A1747E3DB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390354-0D10-8743-88AE-BC7D7AD80FD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8" name="Footer Placeholder 17">
            <a:extLst>
              <a:ext uri="{FF2B5EF4-FFF2-40B4-BE49-F238E27FC236}">
                <a16:creationId xmlns:a16="http://schemas.microsoft.com/office/drawing/2014/main" id="{6DD57361-7EBC-7741-8982-00A10421A5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National Price Transparency Conference</a:t>
            </a:r>
          </a:p>
        </p:txBody>
      </p:sp>
    </p:spTree>
    <p:extLst>
      <p:ext uri="{BB962C8B-B14F-4D97-AF65-F5344CB8AC3E}">
        <p14:creationId xmlns:p14="http://schemas.microsoft.com/office/powerpoint/2010/main" val="2047900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0D3BA2-B43F-482A-8413-36C39E771401}"/>
              </a:ext>
              <a:ext uri="{C183D7F6-B498-43B3-948B-1728B52AA6E4}">
                <adec:decorative xmlns:adec="http://schemas.microsoft.com/office/drawing/2017/decorative" val="1"/>
              </a:ext>
            </a:extLst>
          </p:cNvPr>
          <p:cNvSpPr/>
          <p:nvPr/>
        </p:nvSpPr>
        <p:spPr>
          <a:xfrm>
            <a:off x="907580" y="1372775"/>
            <a:ext cx="10266479" cy="4819857"/>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5" name="Title 4"/>
          <p:cNvSpPr>
            <a:spLocks noGrp="1"/>
          </p:cNvSpPr>
          <p:nvPr>
            <p:ph type="title"/>
          </p:nvPr>
        </p:nvSpPr>
        <p:spPr>
          <a:xfrm>
            <a:off x="466080" y="392464"/>
            <a:ext cx="9198000" cy="777675"/>
          </a:xfrm>
        </p:spPr>
        <p:txBody>
          <a:bodyPr>
            <a:noAutofit/>
          </a:bodyPr>
          <a:lstStyle/>
          <a:p>
            <a:r>
              <a:rPr lang="en-US" sz="3600" b="1" dirty="0">
                <a:latin typeface="+mn-lt"/>
              </a:rPr>
              <a:t>The Problem</a:t>
            </a:r>
            <a:r>
              <a:rPr lang="en-US" sz="3600" dirty="0">
                <a:latin typeface="+mn-lt"/>
              </a:rPr>
              <a:t>: Employer premiums have risen, and so have employee contribution</a:t>
            </a:r>
            <a:r>
              <a:rPr lang="en-US" sz="3600" dirty="0"/>
              <a:t>s.</a:t>
            </a:r>
            <a:endParaRPr lang="en-US" sz="3600" cap="none" dirty="0"/>
          </a:p>
        </p:txBody>
      </p:sp>
      <p:sp>
        <p:nvSpPr>
          <p:cNvPr id="2" name="Slide Number Placeholder 1"/>
          <p:cNvSpPr>
            <a:spLocks noGrp="1"/>
          </p:cNvSpPr>
          <p:nvPr>
            <p:ph type="sldNum" sz="quarter" idx="33"/>
          </p:nvPr>
        </p:nvSpPr>
        <p:spPr>
          <a:xfrm>
            <a:off x="11447502" y="6401750"/>
            <a:ext cx="278418" cy="274324"/>
          </a:xfrm>
          <a:prstGeom prst="rect">
            <a:avLst/>
          </a:prstGeom>
        </p:spPr>
        <p:txBody>
          <a:bodyPr vert="horz" lIns="0" tIns="0" rIns="0" bIns="0" rtlCol="0" anchor="ctr"/>
          <a:lstStyle>
            <a:defPPr>
              <a:defRPr lang="en-US"/>
            </a:defPPr>
            <a:lvl1pPr marL="0" algn="ctr" defTabSz="914400" rtl="0" eaLnBrk="1" latinLnBrk="0" hangingPunct="1">
              <a:defRPr sz="1200" i="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200" b="0" i="1"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ZA" sz="1200" b="0" i="1" u="none" strike="noStrike" kern="1200" cap="none" spc="0" normalizeH="0" baseline="0" noProof="0" dirty="0">
              <a:ln>
                <a:noFill/>
              </a:ln>
              <a:solidFill>
                <a:srgbClr val="FFFFFF"/>
              </a:solidFill>
              <a:effectLst/>
              <a:uLnTx/>
              <a:uFillTx/>
              <a:latin typeface="Times New Roman"/>
              <a:ea typeface="+mn-ea"/>
              <a:cs typeface="+mn-cs"/>
            </a:endParaRPr>
          </a:p>
        </p:txBody>
      </p:sp>
      <p:sp>
        <p:nvSpPr>
          <p:cNvPr id="7" name="Rectangle 6"/>
          <p:cNvSpPr/>
          <p:nvPr/>
        </p:nvSpPr>
        <p:spPr>
          <a:xfrm>
            <a:off x="466080" y="6192632"/>
            <a:ext cx="10434536" cy="46935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404040"/>
                </a:solidFill>
                <a:effectLst/>
                <a:uLnTx/>
                <a:uFillTx/>
                <a:latin typeface="Arial"/>
                <a:ea typeface="+mn-ea"/>
                <a:cs typeface="+mn-cs"/>
              </a:rPr>
              <a:t>*</a:t>
            </a:r>
            <a:r>
              <a:rPr kumimoji="0" lang="en-US" sz="1050" b="0" i="0" u="none" strike="noStrike" kern="1200" cap="none" spc="0" normalizeH="0" baseline="0" noProof="0" dirty="0">
                <a:ln>
                  <a:noFill/>
                </a:ln>
                <a:solidFill>
                  <a:srgbClr val="404040"/>
                </a:solidFill>
                <a:effectLst/>
                <a:uLnTx/>
                <a:uFillTx/>
                <a:latin typeface="Arial"/>
                <a:ea typeface="+mn-ea"/>
                <a:cs typeface="+mn-cs"/>
              </a:rPr>
              <a:t>Estimate is statistically different from estimates for the previous year shown (p&lt;.05).</a:t>
            </a:r>
            <a:endParaRPr kumimoji="0" lang="en-US" sz="1200" b="0" i="0" u="none" strike="noStrike" kern="1200" cap="none" spc="0" normalizeH="0" baseline="0" noProof="0" dirty="0">
              <a:ln>
                <a:noFill/>
              </a:ln>
              <a:solidFill>
                <a:srgbClr val="40404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04040"/>
                </a:solidFill>
                <a:effectLst/>
                <a:uLnTx/>
                <a:uFillTx/>
                <a:latin typeface="Times New Roman"/>
                <a:ea typeface="+mn-ea"/>
                <a:cs typeface="+mn-cs"/>
              </a:rPr>
              <a:t>SOURCE: KFF Employer Health Benefits Survey, 2018; </a:t>
            </a:r>
            <a:r>
              <a:rPr kumimoji="0" lang="en-US" sz="1400" b="0" i="0" u="none" strike="noStrike" kern="1200" cap="none" spc="0" normalizeH="0" baseline="0" noProof="0" dirty="0">
                <a:ln>
                  <a:noFill/>
                </a:ln>
                <a:solidFill>
                  <a:srgbClr val="404040"/>
                </a:solidFill>
                <a:effectLst/>
                <a:uLnTx/>
                <a:uFillTx/>
                <a:latin typeface="Times New Roman"/>
                <a:ea typeface="+mn-ea"/>
                <a:cs typeface="+mn-cs"/>
              </a:rPr>
              <a:t>Kaiser/HRET Survey of Employer-Sponsored Health Benefits. 1999-2017</a:t>
            </a:r>
            <a:endParaRPr kumimoji="0" lang="en-US" sz="1000" b="0" i="0" u="none" strike="noStrike" kern="1200" cap="none" spc="0" normalizeH="0" baseline="0" noProof="0" dirty="0">
              <a:ln>
                <a:noFill/>
              </a:ln>
              <a:solidFill>
                <a:srgbClr val="404040"/>
              </a:solidFill>
              <a:effectLst/>
              <a:uLnTx/>
              <a:uFillTx/>
              <a:latin typeface="Times New Roman"/>
              <a:ea typeface="+mn-ea"/>
              <a:cs typeface="+mn-cs"/>
            </a:endParaRPr>
          </a:p>
        </p:txBody>
      </p:sp>
      <p:grpSp>
        <p:nvGrpSpPr>
          <p:cNvPr id="3" name="Group 2"/>
          <p:cNvGrpSpPr/>
          <p:nvPr/>
        </p:nvGrpSpPr>
        <p:grpSpPr>
          <a:xfrm>
            <a:off x="1047564" y="1649607"/>
            <a:ext cx="9853052" cy="4340389"/>
            <a:chOff x="432000" y="1361298"/>
            <a:chExt cx="9030977" cy="4449585"/>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21621" b="8114"/>
            <a:stretch/>
          </p:blipFill>
          <p:spPr>
            <a:xfrm>
              <a:off x="432000" y="1361298"/>
              <a:ext cx="9030977" cy="4449585"/>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4912" t="14919" r="31135" b="78859"/>
            <a:stretch/>
          </p:blipFill>
          <p:spPr>
            <a:xfrm>
              <a:off x="6602819" y="1514195"/>
              <a:ext cx="2647507" cy="340243"/>
            </a:xfrm>
            <a:prstGeom prst="rect">
              <a:avLst/>
            </a:prstGeom>
          </p:spPr>
        </p:pic>
      </p:grpSp>
    </p:spTree>
    <p:extLst>
      <p:ext uri="{BB962C8B-B14F-4D97-AF65-F5344CB8AC3E}">
        <p14:creationId xmlns:p14="http://schemas.microsoft.com/office/powerpoint/2010/main" val="3864685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E1808-9AA2-4FFC-8F20-3C3A7C55CAA3}"/>
              </a:ext>
            </a:extLst>
          </p:cNvPr>
          <p:cNvSpPr>
            <a:spLocks noGrp="1"/>
          </p:cNvSpPr>
          <p:nvPr>
            <p:ph type="title"/>
          </p:nvPr>
        </p:nvSpPr>
        <p:spPr>
          <a:xfrm>
            <a:off x="685800" y="656999"/>
            <a:ext cx="10820400" cy="1293028"/>
          </a:xfrm>
        </p:spPr>
        <p:txBody>
          <a:bodyPr>
            <a:normAutofit fontScale="90000"/>
          </a:bodyPr>
          <a:lstStyle/>
          <a:p>
            <a:r>
              <a:rPr lang="en-US" dirty="0"/>
              <a:t>Our Goal is to Improve Value, Where Value Includes Cost and Quality</a:t>
            </a:r>
          </a:p>
        </p:txBody>
      </p:sp>
      <p:sp>
        <p:nvSpPr>
          <p:cNvPr id="3" name="Content Placeholder 2">
            <a:extLst>
              <a:ext uri="{FF2B5EF4-FFF2-40B4-BE49-F238E27FC236}">
                <a16:creationId xmlns:a16="http://schemas.microsoft.com/office/drawing/2014/main" id="{AAF9D8D8-6DA1-492E-8CE0-67E763C8A79D}"/>
              </a:ext>
            </a:extLst>
          </p:cNvPr>
          <p:cNvSpPr>
            <a:spLocks noGrp="1"/>
          </p:cNvSpPr>
          <p:nvPr>
            <p:ph idx="1"/>
          </p:nvPr>
        </p:nvSpPr>
        <p:spPr>
          <a:xfrm>
            <a:off x="928255" y="2137894"/>
            <a:ext cx="9665276" cy="3953814"/>
          </a:xfrm>
        </p:spPr>
        <p:txBody>
          <a:bodyPr>
            <a:normAutofit lnSpcReduction="10000"/>
          </a:bodyPr>
          <a:lstStyle/>
          <a:p>
            <a:pPr marL="0" indent="0" algn="ctr">
              <a:buNone/>
            </a:pPr>
            <a:endParaRPr lang="en-US" sz="4800" b="1" dirty="0"/>
          </a:p>
          <a:p>
            <a:pPr marL="0" indent="0" algn="ctr">
              <a:buNone/>
            </a:pPr>
            <a:r>
              <a:rPr lang="en-US" sz="5700" b="1" dirty="0"/>
              <a:t> BEST Value = </a:t>
            </a:r>
            <a:r>
              <a:rPr lang="en-US" sz="5700" b="1" u="sng" dirty="0"/>
              <a:t> High Quality</a:t>
            </a:r>
          </a:p>
          <a:p>
            <a:pPr marL="0" indent="0" algn="ctr">
              <a:buNone/>
            </a:pPr>
            <a:r>
              <a:rPr lang="en-US" sz="5700" b="1" dirty="0"/>
              <a:t>                       Cost</a:t>
            </a:r>
          </a:p>
          <a:p>
            <a:pPr marL="0" indent="0" algn="ctr">
              <a:buNone/>
            </a:pPr>
            <a:endParaRPr lang="en-US" sz="4800" b="1" dirty="0"/>
          </a:p>
          <a:p>
            <a:pPr marL="0" indent="0" algn="ctr">
              <a:buNone/>
            </a:pPr>
            <a:r>
              <a:rPr lang="en-US" sz="4800" b="1" dirty="0"/>
              <a:t>where Cost = Price + Quantity</a:t>
            </a:r>
          </a:p>
          <a:p>
            <a:pPr marL="0" indent="0" algn="ctr">
              <a:buNone/>
            </a:pPr>
            <a:endParaRPr lang="en-US" sz="4800" b="1" dirty="0"/>
          </a:p>
        </p:txBody>
      </p:sp>
    </p:spTree>
    <p:extLst>
      <p:ext uri="{BB962C8B-B14F-4D97-AF65-F5344CB8AC3E}">
        <p14:creationId xmlns:p14="http://schemas.microsoft.com/office/powerpoint/2010/main" val="1200558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7414F-7EE1-43A0-9256-17B274D5B45C}"/>
              </a:ext>
            </a:extLst>
          </p:cNvPr>
          <p:cNvSpPr>
            <a:spLocks noGrp="1"/>
          </p:cNvSpPr>
          <p:nvPr>
            <p:ph type="title"/>
          </p:nvPr>
        </p:nvSpPr>
        <p:spPr>
          <a:xfrm>
            <a:off x="1136429" y="430491"/>
            <a:ext cx="8458422" cy="1429836"/>
          </a:xfrm>
        </p:spPr>
        <p:txBody>
          <a:bodyPr vert="horz" lIns="91440" tIns="45720" rIns="91440" bIns="45720" rtlCol="0" anchor="ctr">
            <a:normAutofit fontScale="90000"/>
          </a:bodyPr>
          <a:lstStyle/>
          <a:p>
            <a:r>
              <a:rPr lang="en-US" sz="4000" kern="1200" dirty="0">
                <a:solidFill>
                  <a:schemeClr val="tx1"/>
                </a:solidFill>
                <a:latin typeface="+mn-lt"/>
                <a:ea typeface="+mj-ea"/>
                <a:cs typeface="+mj-cs"/>
              </a:rPr>
              <a:t>QUESTIONS the Forum Aimed to Answer</a:t>
            </a:r>
            <a:br>
              <a:rPr lang="en-US" sz="3200" kern="1200" dirty="0">
                <a:solidFill>
                  <a:schemeClr val="tx1"/>
                </a:solidFill>
                <a:latin typeface="+mn-lt"/>
                <a:ea typeface="+mj-ea"/>
                <a:cs typeface="+mj-cs"/>
              </a:rPr>
            </a:br>
            <a:endParaRPr lang="en-US" sz="3200" kern="1200" dirty="0">
              <a:solidFill>
                <a:schemeClr val="tx1"/>
              </a:solidFill>
              <a:latin typeface="+mn-lt"/>
              <a:ea typeface="+mj-ea"/>
              <a:cs typeface="+mj-cs"/>
            </a:endParaRPr>
          </a:p>
        </p:txBody>
      </p:sp>
      <p:sp>
        <p:nvSpPr>
          <p:cNvPr id="4" name="TextBox 3">
            <a:extLst>
              <a:ext uri="{FF2B5EF4-FFF2-40B4-BE49-F238E27FC236}">
                <a16:creationId xmlns:a16="http://schemas.microsoft.com/office/drawing/2014/main" id="{F9CBDDFD-D1BE-45C7-BA3E-874E832F7E24}"/>
              </a:ext>
            </a:extLst>
          </p:cNvPr>
          <p:cNvSpPr txBox="1"/>
          <p:nvPr/>
        </p:nvSpPr>
        <p:spPr>
          <a:xfrm>
            <a:off x="1524000" y="1588399"/>
            <a:ext cx="8221538" cy="4325436"/>
          </a:xfrm>
          <a:prstGeom prst="rect">
            <a:avLst/>
          </a:prstGeom>
        </p:spPr>
        <p:txBody>
          <a:bodyPr vert="horz" lIns="91440" tIns="45720" rIns="91440" bIns="45720" rtlCol="0" anchor="ctr">
            <a:normAutofit/>
          </a:bodyPr>
          <a:lstStyle/>
          <a:p>
            <a:pPr marR="0" lvl="0" fontAlgn="auto">
              <a:lnSpc>
                <a:spcPct val="90000"/>
              </a:lnSpc>
              <a:spcBef>
                <a:spcPts val="0"/>
              </a:spcBef>
              <a:spcAft>
                <a:spcPts val="600"/>
              </a:spcAft>
              <a:buClrTx/>
              <a:buSzTx/>
              <a:tabLst/>
              <a:defRPr/>
            </a:pPr>
            <a:r>
              <a:rPr kumimoji="0" lang="en-US" sz="3200" b="0" i="0" u="none" strike="noStrike" cap="none" spc="0" normalizeH="0" baseline="0" noProof="0" dirty="0">
                <a:ln>
                  <a:noFill/>
                </a:ln>
                <a:solidFill>
                  <a:schemeClr val="accent1"/>
                </a:solidFill>
                <a:effectLst/>
                <a:uLnTx/>
                <a:uFillTx/>
              </a:rPr>
              <a:t>Part A:</a:t>
            </a:r>
            <a:r>
              <a:rPr kumimoji="0" lang="en-US" sz="2800" b="0" i="0" u="none" strike="noStrike" cap="none" spc="0" normalizeH="0" baseline="0" noProof="0" dirty="0">
                <a:ln>
                  <a:noFill/>
                </a:ln>
                <a:solidFill>
                  <a:schemeClr val="accent1"/>
                </a:solidFill>
                <a:effectLst/>
                <a:uLnTx/>
                <a:uFillTx/>
              </a:rPr>
              <a:t> </a:t>
            </a:r>
          </a:p>
          <a:p>
            <a:pPr marR="0" lvl="0" fontAlgn="auto">
              <a:lnSpc>
                <a:spcPct val="90000"/>
              </a:lnSpc>
              <a:spcBef>
                <a:spcPts val="0"/>
              </a:spcBef>
              <a:spcAft>
                <a:spcPts val="600"/>
              </a:spcAft>
              <a:buClrTx/>
              <a:buSzTx/>
              <a:tabLst/>
              <a:defRPr/>
            </a:pPr>
            <a:r>
              <a:rPr lang="en-US" sz="2400" dirty="0"/>
              <a:t>	</a:t>
            </a:r>
            <a:r>
              <a:rPr lang="en-US" sz="2800" dirty="0"/>
              <a:t>-</a:t>
            </a:r>
            <a:r>
              <a:rPr kumimoji="0" lang="en-US" sz="2800" b="0" i="0" u="none" strike="noStrike" cap="none" spc="0" normalizeH="0" baseline="0" noProof="0" dirty="0">
                <a:ln>
                  <a:noFill/>
                </a:ln>
                <a:effectLst/>
                <a:uLnTx/>
                <a:uFillTx/>
              </a:rPr>
              <a:t>Are hospital prices high in Indiana? </a:t>
            </a:r>
          </a:p>
          <a:p>
            <a:pPr marR="0" lvl="0" fontAlgn="auto">
              <a:lnSpc>
                <a:spcPct val="90000"/>
              </a:lnSpc>
              <a:spcBef>
                <a:spcPts val="0"/>
              </a:spcBef>
              <a:spcAft>
                <a:spcPts val="600"/>
              </a:spcAft>
              <a:buClrTx/>
              <a:buSzTx/>
              <a:tabLst/>
              <a:defRPr/>
            </a:pPr>
            <a:r>
              <a:rPr lang="en-US" sz="2800" dirty="0"/>
              <a:t>	-</a:t>
            </a:r>
            <a:r>
              <a:rPr kumimoji="0" lang="en-US" sz="2800" b="0" i="0" u="none" strike="noStrike" cap="none" spc="0" normalizeH="0" baseline="0" noProof="0" dirty="0">
                <a:ln>
                  <a:noFill/>
                </a:ln>
                <a:effectLst/>
                <a:uLnTx/>
                <a:uFillTx/>
              </a:rPr>
              <a:t>How do prices compare among our hospitals?</a:t>
            </a:r>
          </a:p>
          <a:p>
            <a:pPr marR="0" lvl="0" fontAlgn="auto">
              <a:lnSpc>
                <a:spcPct val="90000"/>
              </a:lnSpc>
              <a:spcBef>
                <a:spcPts val="0"/>
              </a:spcBef>
              <a:spcAft>
                <a:spcPts val="600"/>
              </a:spcAft>
              <a:buClrTx/>
              <a:buSzTx/>
              <a:tabLst/>
              <a:defRPr/>
            </a:pPr>
            <a:r>
              <a:rPr lang="en-US" sz="2800" dirty="0"/>
              <a:t>	-</a:t>
            </a:r>
            <a:r>
              <a:rPr kumimoji="0" lang="en-US" sz="2800" b="0" i="0" u="none" strike="noStrike" cap="none" spc="0" normalizeH="0" baseline="0" noProof="0" dirty="0">
                <a:ln>
                  <a:noFill/>
                </a:ln>
                <a:effectLst/>
                <a:uLnTx/>
                <a:uFillTx/>
              </a:rPr>
              <a:t>Where can we find good value? </a:t>
            </a:r>
          </a:p>
          <a:p>
            <a:pPr marR="0" lvl="0" fontAlgn="auto">
              <a:lnSpc>
                <a:spcPct val="90000"/>
              </a:lnSpc>
              <a:spcBef>
                <a:spcPts val="0"/>
              </a:spcBef>
              <a:spcAft>
                <a:spcPts val="600"/>
              </a:spcAft>
              <a:buClrTx/>
              <a:buSzTx/>
              <a:tabLst/>
              <a:defRPr/>
            </a:pPr>
            <a:r>
              <a:rPr lang="en-US" sz="2800" dirty="0"/>
              <a:t>	-</a:t>
            </a:r>
            <a:r>
              <a:rPr kumimoji="0" lang="en-US" sz="2800" b="0" i="0" u="none" strike="noStrike" cap="none" spc="0" normalizeH="0" baseline="0" noProof="0" dirty="0">
                <a:ln>
                  <a:noFill/>
                </a:ln>
                <a:effectLst/>
                <a:uLnTx/>
                <a:uFillTx/>
              </a:rPr>
              <a:t>What is our trend?</a:t>
            </a:r>
            <a:br>
              <a:rPr kumimoji="0" lang="en-US" sz="2400" b="0" i="0" u="none" strike="noStrike" cap="none" spc="0" normalizeH="0" baseline="0" noProof="0" dirty="0">
                <a:ln>
                  <a:noFill/>
                </a:ln>
                <a:effectLst/>
                <a:uLnTx/>
                <a:uFillTx/>
              </a:rPr>
            </a:br>
            <a:r>
              <a:rPr kumimoji="0" lang="en-US" sz="3200" b="0" i="0" u="none" strike="noStrike" cap="none" spc="0" normalizeH="0" baseline="0" noProof="0" dirty="0">
                <a:ln>
                  <a:noFill/>
                </a:ln>
                <a:solidFill>
                  <a:schemeClr val="accent1"/>
                </a:solidFill>
                <a:effectLst/>
                <a:uLnTx/>
                <a:uFillTx/>
              </a:rPr>
              <a:t>Part B: </a:t>
            </a:r>
            <a:endParaRPr kumimoji="0" lang="en-US" sz="2400" b="0" i="0" u="none" strike="noStrike" cap="none" spc="0" normalizeH="0" baseline="0" noProof="0" dirty="0">
              <a:ln>
                <a:noFill/>
              </a:ln>
              <a:solidFill>
                <a:schemeClr val="accent1"/>
              </a:solidFill>
              <a:effectLst/>
              <a:uLnTx/>
              <a:uFillTx/>
            </a:endParaRPr>
          </a:p>
          <a:p>
            <a:pPr marR="0" lvl="0" fontAlgn="auto">
              <a:lnSpc>
                <a:spcPct val="90000"/>
              </a:lnSpc>
              <a:spcBef>
                <a:spcPts val="0"/>
              </a:spcBef>
              <a:spcAft>
                <a:spcPts val="600"/>
              </a:spcAft>
              <a:buClrTx/>
              <a:buSzTx/>
              <a:tabLst/>
              <a:defRPr/>
            </a:pPr>
            <a:r>
              <a:rPr lang="en-US" sz="2400" dirty="0"/>
              <a:t>	-</a:t>
            </a:r>
            <a:r>
              <a:rPr kumimoji="0" lang="en-US" sz="2800" b="0" i="0" u="none" strike="noStrike" cap="none" spc="0" normalizeH="0" baseline="0" noProof="0" dirty="0">
                <a:ln>
                  <a:noFill/>
                </a:ln>
                <a:effectLst/>
                <a:uLnTx/>
                <a:uFillTx/>
              </a:rPr>
              <a:t>How do our prices compare to those in other 	states?</a:t>
            </a:r>
            <a:endParaRPr kumimoji="0" lang="en-US" sz="2400" b="0" i="0" u="none" strike="noStrike" cap="none" spc="0" normalizeH="0" baseline="0" noProof="0" dirty="0">
              <a:ln>
                <a:noFill/>
              </a:ln>
              <a:effectLst/>
              <a:uLnTx/>
              <a:uFillTx/>
            </a:endParaRPr>
          </a:p>
        </p:txBody>
      </p:sp>
      <p:pic>
        <p:nvPicPr>
          <p:cNvPr id="8" name="Graphic 7" descr="Help">
            <a:extLst>
              <a:ext uri="{FF2B5EF4-FFF2-40B4-BE49-F238E27FC236}">
                <a16:creationId xmlns:a16="http://schemas.microsoft.com/office/drawing/2014/main" id="{5886BEEF-6B1C-4067-9C22-5910A3DE4B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10620" y="342903"/>
            <a:ext cx="1142998" cy="1142998"/>
          </a:xfrm>
          <a:prstGeom prst="rect">
            <a:avLst/>
          </a:prstGeom>
        </p:spPr>
      </p:pic>
    </p:spTree>
    <p:extLst>
      <p:ext uri="{BB962C8B-B14F-4D97-AF65-F5344CB8AC3E}">
        <p14:creationId xmlns:p14="http://schemas.microsoft.com/office/powerpoint/2010/main" val="3062972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F8BD1-ECA9-4551-8F7B-FE0BFEDCB5F7}"/>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dirty="0">
                <a:solidFill>
                  <a:schemeClr val="tx1"/>
                </a:solidFill>
                <a:latin typeface="+mn-lt"/>
                <a:ea typeface="+mj-ea"/>
                <a:cs typeface="+mj-cs"/>
              </a:rPr>
              <a:t>Partnership between the Employers’ Forum of Indiana and RAND</a:t>
            </a:r>
          </a:p>
        </p:txBody>
      </p:sp>
      <p:graphicFrame>
        <p:nvGraphicFramePr>
          <p:cNvPr id="5" name="Content Placeholder 2">
            <a:extLst>
              <a:ext uri="{FF2B5EF4-FFF2-40B4-BE49-F238E27FC236}">
                <a16:creationId xmlns:a16="http://schemas.microsoft.com/office/drawing/2014/main" id="{C6AF9A4F-7A69-446E-A160-EFA589AB1786}"/>
              </a:ext>
            </a:extLst>
          </p:cNvPr>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9245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Vapor Trail">
  <a:themeElements>
    <a:clrScheme name="EF v3">
      <a:dk1>
        <a:srgbClr val="000000"/>
      </a:dk1>
      <a:lt1>
        <a:srgbClr val="FFFFFF"/>
      </a:lt1>
      <a:dk2>
        <a:srgbClr val="666666"/>
      </a:dk2>
      <a:lt2>
        <a:srgbClr val="CCCCCC"/>
      </a:lt2>
      <a:accent1>
        <a:srgbClr val="2648B4"/>
      </a:accent1>
      <a:accent2>
        <a:srgbClr val="009CAC"/>
      </a:accent2>
      <a:accent3>
        <a:srgbClr val="92D050"/>
      </a:accent3>
      <a:accent4>
        <a:srgbClr val="57A7B5"/>
      </a:accent4>
      <a:accent5>
        <a:srgbClr val="4C0C98"/>
      </a:accent5>
      <a:accent6>
        <a:srgbClr val="A15EF1"/>
      </a:accent6>
      <a:hlink>
        <a:srgbClr val="6DAA2D"/>
      </a:hlink>
      <a:folHlink>
        <a:srgbClr val="6DAA2D"/>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2776</Words>
  <Application>Microsoft Office PowerPoint</Application>
  <PresentationFormat>Widescreen</PresentationFormat>
  <Paragraphs>369</Paragraphs>
  <Slides>36</Slides>
  <Notes>10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36</vt:i4>
      </vt:variant>
    </vt:vector>
  </HeadingPairs>
  <TitlesOfParts>
    <vt:vector size="50" baseType="lpstr">
      <vt:lpstr>Arial</vt:lpstr>
      <vt:lpstr>Calibri</vt:lpstr>
      <vt:lpstr>Calibri Light</vt:lpstr>
      <vt:lpstr>Century Gothic</vt:lpstr>
      <vt:lpstr>Open Sans</vt:lpstr>
      <vt:lpstr>Roboto</vt:lpstr>
      <vt:lpstr>Symbol</vt:lpstr>
      <vt:lpstr>Times New Roman</vt:lpstr>
      <vt:lpstr>Wingdings</vt:lpstr>
      <vt:lpstr>Office Theme</vt:lpstr>
      <vt:lpstr>1_Vapor Trail</vt:lpstr>
      <vt:lpstr>1_Office Theme</vt:lpstr>
      <vt:lpstr>Vapor Trail</vt:lpstr>
      <vt:lpstr>3_Office Theme</vt:lpstr>
      <vt:lpstr>PowerPoint Presentation</vt:lpstr>
      <vt:lpstr>About the Employers’ Forum of Indiana</vt:lpstr>
      <vt:lpstr>Members of the Employers’ Forum of Indiana</vt:lpstr>
      <vt:lpstr>“Twenty years of wage stagnation on the middle class has been 95% caused by exploding healthcare costs.”  - WSJ</vt:lpstr>
      <vt:lpstr>Edging Out Salary Growth &amp; Economic Development</vt:lpstr>
      <vt:lpstr>The Problem: Employer premiums have risen, and so have employee contributions.</vt:lpstr>
      <vt:lpstr>Our Goal is to Improve Value, Where Value Includes Cost and Quality</vt:lpstr>
      <vt:lpstr>QUESTIONS the Forum Aimed to Answer </vt:lpstr>
      <vt:lpstr>Partnership between the Employers’ Forum of Indiana and RAND</vt:lpstr>
      <vt:lpstr>Question-Part A: Are Hospital Prices High In Indiana? Price Transparency Analysis</vt:lpstr>
      <vt:lpstr>The Rationale For Using Medicare to Level Set All Commercial Hospital Payments</vt:lpstr>
      <vt:lpstr>RAND Study 1.0 Study Findings Indiana Commercial Hospital Allowable Prices Paid as a Percent of What Medicare Would Have Paid for the Same Services </vt:lpstr>
      <vt:lpstr>RAND 1.0 Study Findings Relative Prices are Trending Up Away From Medicare</vt:lpstr>
      <vt:lpstr>PowerPoint Presentation</vt:lpstr>
      <vt:lpstr>Our Study Made National &amp; Local News…over 30 News Outlets, including:</vt:lpstr>
      <vt:lpstr>Interactive Map of US Hospital Prices employerptp.org</vt:lpstr>
      <vt:lpstr>Supplemental Information, Table 1</vt:lpstr>
      <vt:lpstr>RAND 2.0 National Hospital Price Study of 25 states Conducted by RAND, commissioned by Employers’ Forum of Indiana </vt:lpstr>
      <vt:lpstr>PowerPoint Presentation</vt:lpstr>
      <vt:lpstr>PowerPoint Presentation</vt:lpstr>
      <vt:lpstr>PowerPoint Presentation</vt:lpstr>
      <vt:lpstr>Indiana: TOTAL Hospital Commercial Prices Relative to Medicare, 2017 (inpatient plus outpatient) </vt:lpstr>
      <vt:lpstr>Indiana: INPATIENT Commercial Prices Relative to Medicare, 2017</vt:lpstr>
      <vt:lpstr>Indiana: OUTPATIENT Commercial Prices Relative to Medicare, 2017</vt:lpstr>
      <vt:lpstr>Single Health-System: Indiana vs. Michigan TOTAL Relative Inpatient plus Outpatient Prices 2017</vt:lpstr>
      <vt:lpstr>PowerPoint Presentation</vt:lpstr>
      <vt:lpstr>NEXT STEPS</vt:lpstr>
      <vt:lpstr>Legislative Round Table: How Do High Health Care Costs Impact Indiana Employers</vt:lpstr>
      <vt:lpstr>Legislative Policy Federal Bill: Lower Health Care Cost Act draft released May 23, 2019, Senator Lamar Alexander (R-Tenn)</vt:lpstr>
      <vt:lpstr>Federal Bill: Lower Health Care Cost Act  </vt:lpstr>
      <vt:lpstr>Federal Bill: Lower Health Care Cost Act  continued</vt:lpstr>
      <vt:lpstr>Federal Bill: Lower Health Care Cost Act  continued</vt:lpstr>
      <vt:lpstr>RAND 3.0 Enrollment is ongoing Now  …..All Employers across the US are welcome </vt:lpstr>
      <vt:lpstr>What is New in RAND 3.0?</vt:lpstr>
      <vt:lpstr>To Sign up for RAND 3.0, Visit EmployerPTP.org</vt:lpstr>
      <vt:lpstr>RAND 3.0 Study Timeline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Gloria Sachdev</dc:creator>
  <cp:lastModifiedBy>Gloria Sachdev</cp:lastModifiedBy>
  <cp:revision>46</cp:revision>
  <dcterms:created xsi:type="dcterms:W3CDTF">2019-05-24T03:27:07Z</dcterms:created>
  <dcterms:modified xsi:type="dcterms:W3CDTF">2019-07-09T20:43:36Z</dcterms:modified>
</cp:coreProperties>
</file>